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04" r:id="rId2"/>
    <p:sldId id="305" r:id="rId3"/>
    <p:sldId id="306" r:id="rId4"/>
    <p:sldId id="308" r:id="rId5"/>
    <p:sldId id="307" r:id="rId6"/>
    <p:sldId id="312" r:id="rId7"/>
    <p:sldId id="342" r:id="rId8"/>
    <p:sldId id="346" r:id="rId9"/>
    <p:sldId id="269" r:id="rId10"/>
    <p:sldId id="329" r:id="rId11"/>
    <p:sldId id="331" r:id="rId12"/>
    <p:sldId id="315" r:id="rId13"/>
    <p:sldId id="317" r:id="rId14"/>
    <p:sldId id="337" r:id="rId15"/>
    <p:sldId id="344" r:id="rId16"/>
    <p:sldId id="345" r:id="rId17"/>
    <p:sldId id="351" r:id="rId18"/>
    <p:sldId id="332" r:id="rId19"/>
    <p:sldId id="320" r:id="rId20"/>
    <p:sldId id="350" r:id="rId21"/>
    <p:sldId id="328" r:id="rId22"/>
    <p:sldId id="338" r:id="rId23"/>
    <p:sldId id="339" r:id="rId24"/>
    <p:sldId id="333" r:id="rId25"/>
    <p:sldId id="335" r:id="rId26"/>
    <p:sldId id="336" r:id="rId27"/>
    <p:sldId id="348" r:id="rId28"/>
    <p:sldId id="340" r:id="rId29"/>
    <p:sldId id="341" r:id="rId30"/>
    <p:sldId id="349" r:id="rId31"/>
    <p:sldId id="334" r:id="rId32"/>
    <p:sldId id="343" r:id="rId33"/>
    <p:sldId id="32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de texte du masque</a:t>
            </a:r>
          </a:p>
          <a:p>
            <a:pPr lvl="1"/>
            <a:r>
              <a:rPr lang="en-US" noProof="0" smtClean="0"/>
              <a:t>Second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73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dirty="0"/>
              <a:t>WG11 Implementation </a:t>
            </a:r>
            <a:r>
              <a:rPr lang="en-US" sz="1400" dirty="0" smtClean="0"/>
              <a:t>Methods</a:t>
            </a:r>
          </a:p>
          <a:p>
            <a:pPr algn="r" defTabSz="762000"/>
            <a:r>
              <a:rPr lang="en-US" sz="1400" dirty="0" smtClean="0"/>
              <a:t>WG11 N292</a:t>
            </a:r>
            <a:endParaRPr lang="en-US" sz="1400" dirty="0"/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big.com/tool_assembly.wmv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d.com/example.ifc#20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gital_signature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Part 21 Edition 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1752600"/>
          </a:xfrm>
        </p:spPr>
        <p:txBody>
          <a:bodyPr/>
          <a:lstStyle/>
          <a:p>
            <a:r>
              <a:rPr lang="en-US" sz="2800" dirty="0" smtClean="0"/>
              <a:t>“Crowd sourcing </a:t>
            </a:r>
            <a:r>
              <a:rPr lang="en-US" sz="2800" dirty="0"/>
              <a:t>m</a:t>
            </a:r>
            <a:r>
              <a:rPr lang="en-US" sz="2800" dirty="0" smtClean="0"/>
              <a:t>assive </a:t>
            </a:r>
            <a:r>
              <a:rPr lang="en-US" sz="2800" dirty="0"/>
              <a:t>p</a:t>
            </a:r>
            <a:r>
              <a:rPr lang="en-US" sz="2800" dirty="0" smtClean="0"/>
              <a:t>roduct models”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Dr. Martin Hardwick</a:t>
            </a:r>
          </a:p>
          <a:p>
            <a:r>
              <a:rPr lang="en-US" dirty="0" smtClean="0"/>
              <a:t>President STEP Tools, Inc.</a:t>
            </a:r>
          </a:p>
          <a:p>
            <a:r>
              <a:rPr lang="en-US" dirty="0" smtClean="0"/>
              <a:t>Team Leader ISO STEP-Manufacturing</a:t>
            </a:r>
          </a:p>
          <a:p>
            <a:r>
              <a:rPr lang="en-US" dirty="0" smtClean="0"/>
              <a:t>Professor of Computer Science, RPI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Multi-File Type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905000"/>
          </a:xfrm>
        </p:spPr>
        <p:txBody>
          <a:bodyPr/>
          <a:lstStyle/>
          <a:p>
            <a:r>
              <a:rPr lang="en-US" dirty="0" smtClean="0"/>
              <a:t>Anchor can be referenced from other file types</a:t>
            </a:r>
          </a:p>
          <a:p>
            <a:r>
              <a:rPr lang="en-US" dirty="0" smtClean="0"/>
              <a:t>Reference can be to another file type</a:t>
            </a:r>
          </a:p>
          <a:p>
            <a:r>
              <a:rPr lang="en-US" dirty="0" smtClean="0"/>
              <a:t>Reference format resolved by protocols and mime types</a:t>
            </a:r>
          </a:p>
          <a:p>
            <a:pPr lvl="1"/>
            <a:r>
              <a:rPr lang="en-US" dirty="0" smtClean="0"/>
              <a:t>File delivered to the client must be P21</a:t>
            </a:r>
          </a:p>
          <a:p>
            <a:pPr lvl="1"/>
            <a:r>
              <a:rPr lang="en-US" dirty="0" smtClean="0"/>
              <a:t>File at the server can be any type</a:t>
            </a:r>
          </a:p>
          <a:p>
            <a:pPr lvl="1"/>
            <a:r>
              <a:rPr lang="en-US" dirty="0" smtClean="0"/>
              <a:t>Rules on &lt;&gt; contents defined by IETF RFC 2396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5603795"/>
            <a:ext cx="822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REFERENCE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www.tool.com/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holder.jt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#bottom_face&gt;;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ENDSEC;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572000"/>
            <a:ext cx="8229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ANCHOR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tool_tip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#100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	/* Can be referenced from JT or XML */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ENDSEC;		/* E.g.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mill.stpnc#tool_tip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&gt; */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0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916" y="381000"/>
            <a:ext cx="6435377" cy="333016"/>
          </a:xfrm>
        </p:spPr>
        <p:txBody>
          <a:bodyPr/>
          <a:lstStyle/>
          <a:p>
            <a:r>
              <a:rPr lang="en-US" dirty="0" smtClean="0"/>
              <a:t>REST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9104" y="990601"/>
            <a:ext cx="1838947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 err="1"/>
              <a:t>PROJECT_impeller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74960" y="1828800"/>
            <a:ext cx="2393586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WORKPLAN_1_roughing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6760" y="1828800"/>
            <a:ext cx="2435264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WORKPLAN _2_finishing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6160" y="1828800"/>
            <a:ext cx="2549078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WORKPLAN _3_inspection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8359" y="3510241"/>
            <a:ext cx="3485616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WORKINGSTEP _1_OpenCornerPass1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4271" y="2438400"/>
            <a:ext cx="1158953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SETUP.xml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3960" y="2441687"/>
            <a:ext cx="2113061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INSTRUCTIONS.docx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3159" y="3912112"/>
            <a:ext cx="1617732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 err="1"/>
              <a:t>ASIS_model.amf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213160" y="4283909"/>
            <a:ext cx="1429669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 err="1"/>
              <a:t>TOBE_part.stp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13159" y="4653241"/>
            <a:ext cx="2037719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GCODE_siemens.mpf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6652" y="3521909"/>
            <a:ext cx="3485616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WORKINGSTEP _2_OpenCornerPass2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01692" y="5034240"/>
            <a:ext cx="988842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TOOL_t1</a:t>
            </a:r>
          </a:p>
        </p:txBody>
      </p:sp>
      <p:cxnSp>
        <p:nvCxnSpPr>
          <p:cNvPr id="19" name="Elbow Connector 18"/>
          <p:cNvCxnSpPr>
            <a:stCxn id="4" idx="2"/>
            <a:endCxn id="5" idx="0"/>
          </p:cNvCxnSpPr>
          <p:nvPr/>
        </p:nvCxnSpPr>
        <p:spPr>
          <a:xfrm rot="16200000" flipH="1">
            <a:off x="1185338" y="1442384"/>
            <a:ext cx="499655" cy="2731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4" idx="2"/>
            <a:endCxn id="6" idx="0"/>
          </p:cNvCxnSpPr>
          <p:nvPr/>
        </p:nvCxnSpPr>
        <p:spPr>
          <a:xfrm rot="16200000" flipH="1">
            <a:off x="2681658" y="-53935"/>
            <a:ext cx="499655" cy="326581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  <a:endCxn id="7" idx="0"/>
          </p:cNvCxnSpPr>
          <p:nvPr/>
        </p:nvCxnSpPr>
        <p:spPr>
          <a:xfrm rot="16200000" flipH="1">
            <a:off x="4119811" y="-1492089"/>
            <a:ext cx="499655" cy="614212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5" idx="2"/>
            <a:endCxn id="8" idx="0"/>
          </p:cNvCxnSpPr>
          <p:nvPr/>
        </p:nvCxnSpPr>
        <p:spPr>
          <a:xfrm rot="16200000" flipH="1">
            <a:off x="1440012" y="2299085"/>
            <a:ext cx="1342897" cy="1079414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5" idx="2"/>
            <a:endCxn id="14" idx="0"/>
          </p:cNvCxnSpPr>
          <p:nvPr/>
        </p:nvCxnSpPr>
        <p:spPr>
          <a:xfrm rot="16200000" flipH="1">
            <a:off x="3518324" y="220772"/>
            <a:ext cx="1354565" cy="524770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" idx="2"/>
            <a:endCxn id="9" idx="0"/>
          </p:cNvCxnSpPr>
          <p:nvPr/>
        </p:nvCxnSpPr>
        <p:spPr>
          <a:xfrm rot="16200000" flipH="1">
            <a:off x="2172222" y="1566874"/>
            <a:ext cx="271056" cy="147199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2"/>
            <a:endCxn id="10" idx="0"/>
          </p:cNvCxnSpPr>
          <p:nvPr/>
        </p:nvCxnSpPr>
        <p:spPr>
          <a:xfrm rot="16200000" flipH="1">
            <a:off x="3078951" y="660146"/>
            <a:ext cx="274343" cy="328873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11" idx="1"/>
          </p:cNvCxnSpPr>
          <p:nvPr/>
        </p:nvCxnSpPr>
        <p:spPr>
          <a:xfrm rot="10800000" flipH="1" flipV="1">
            <a:off x="908359" y="3679512"/>
            <a:ext cx="304800" cy="401871"/>
          </a:xfrm>
          <a:prstGeom prst="bentConnector3">
            <a:avLst>
              <a:gd name="adj1" fmla="val -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1"/>
            <a:endCxn id="12" idx="1"/>
          </p:cNvCxnSpPr>
          <p:nvPr/>
        </p:nvCxnSpPr>
        <p:spPr>
          <a:xfrm rot="10800000" flipH="1" flipV="1">
            <a:off x="908358" y="3679513"/>
            <a:ext cx="304801" cy="773668"/>
          </a:xfrm>
          <a:prstGeom prst="bentConnector3">
            <a:avLst>
              <a:gd name="adj1" fmla="val -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8" idx="1"/>
            <a:endCxn id="13" idx="1"/>
          </p:cNvCxnSpPr>
          <p:nvPr/>
        </p:nvCxnSpPr>
        <p:spPr>
          <a:xfrm rot="10800000" flipH="1" flipV="1">
            <a:off x="908359" y="3679513"/>
            <a:ext cx="304800" cy="1143000"/>
          </a:xfrm>
          <a:prstGeom prst="bentConnector3">
            <a:avLst>
              <a:gd name="adj1" fmla="val -75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8" idx="1"/>
            <a:endCxn id="17" idx="1"/>
          </p:cNvCxnSpPr>
          <p:nvPr/>
        </p:nvCxnSpPr>
        <p:spPr>
          <a:xfrm rot="10800000" flipH="1" flipV="1">
            <a:off x="908358" y="3679512"/>
            <a:ext cx="293333" cy="1523999"/>
          </a:xfrm>
          <a:prstGeom prst="bentConnector3">
            <a:avLst>
              <a:gd name="adj1" fmla="val -779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08559" y="5036376"/>
            <a:ext cx="2733807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PARAMETERS_iso13399.p21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08560" y="5313402"/>
            <a:ext cx="2433661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CUTTING_R30018272.stp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8559" y="5618203"/>
            <a:ext cx="1943142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BODY_C519132.dxf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08559" y="5955269"/>
            <a:ext cx="2159547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HOLDER_C518272.stp</a:t>
            </a:r>
          </a:p>
        </p:txBody>
      </p:sp>
      <p:cxnSp>
        <p:nvCxnSpPr>
          <p:cNvPr id="47" name="Elbow Connector 46"/>
          <p:cNvCxnSpPr>
            <a:stCxn id="17" idx="3"/>
            <a:endCxn id="41" idx="1"/>
          </p:cNvCxnSpPr>
          <p:nvPr/>
        </p:nvCxnSpPr>
        <p:spPr>
          <a:xfrm>
            <a:off x="2190534" y="5203512"/>
            <a:ext cx="318025" cy="21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7" idx="3"/>
            <a:endCxn id="42" idx="1"/>
          </p:cNvCxnSpPr>
          <p:nvPr/>
        </p:nvCxnSpPr>
        <p:spPr>
          <a:xfrm>
            <a:off x="2190534" y="5203512"/>
            <a:ext cx="318026" cy="2791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7" idx="3"/>
            <a:endCxn id="43" idx="1"/>
          </p:cNvCxnSpPr>
          <p:nvPr/>
        </p:nvCxnSpPr>
        <p:spPr>
          <a:xfrm>
            <a:off x="2190534" y="5203512"/>
            <a:ext cx="318025" cy="5839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17" idx="3"/>
            <a:endCxn id="44" idx="1"/>
          </p:cNvCxnSpPr>
          <p:nvPr/>
        </p:nvCxnSpPr>
        <p:spPr>
          <a:xfrm>
            <a:off x="2190534" y="5203512"/>
            <a:ext cx="318025" cy="92102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62454" y="3891241"/>
            <a:ext cx="2476557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 err="1"/>
              <a:t>CONTACT_toolpaths.stpnc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5763838" y="4283909"/>
            <a:ext cx="2320938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/>
              <a:t>TOOL_t2_in_catalog.link</a:t>
            </a:r>
          </a:p>
        </p:txBody>
      </p:sp>
      <p:cxnSp>
        <p:nvCxnSpPr>
          <p:cNvPr id="59" name="Elbow Connector 58"/>
          <p:cNvCxnSpPr>
            <a:stCxn id="14" idx="1"/>
            <a:endCxn id="55" idx="1"/>
          </p:cNvCxnSpPr>
          <p:nvPr/>
        </p:nvCxnSpPr>
        <p:spPr>
          <a:xfrm rot="10800000" flipH="1" flipV="1">
            <a:off x="5076652" y="3691181"/>
            <a:ext cx="685802" cy="369332"/>
          </a:xfrm>
          <a:prstGeom prst="bentConnector3">
            <a:avLst>
              <a:gd name="adj1" fmla="val -333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14" idx="1"/>
            <a:endCxn id="56" idx="1"/>
          </p:cNvCxnSpPr>
          <p:nvPr/>
        </p:nvCxnSpPr>
        <p:spPr>
          <a:xfrm rot="10800000" flipH="1" flipV="1">
            <a:off x="5076652" y="3691181"/>
            <a:ext cx="687186" cy="762000"/>
          </a:xfrm>
          <a:prstGeom prst="bentConnector3">
            <a:avLst>
              <a:gd name="adj1" fmla="val -332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142989" y="2446067"/>
            <a:ext cx="1340413" cy="338544"/>
          </a:xfrm>
          <a:prstGeom prst="rect">
            <a:avLst/>
          </a:prstGeom>
          <a:noFill/>
        </p:spPr>
        <p:txBody>
          <a:bodyPr wrap="none" lIns="91431" tIns="45715" rIns="91431" bIns="45715" rtlCol="0">
            <a:spAutoFit/>
          </a:bodyPr>
          <a:lstStyle/>
          <a:p>
            <a:r>
              <a:rPr lang="en-US" sz="1600" dirty="0" err="1"/>
              <a:t>FIXTURE.stp</a:t>
            </a:r>
            <a:endParaRPr lang="en-US" sz="1600" dirty="0"/>
          </a:p>
        </p:txBody>
      </p:sp>
      <p:cxnSp>
        <p:nvCxnSpPr>
          <p:cNvPr id="15" name="Elbow Connector 14"/>
          <p:cNvCxnSpPr>
            <a:stCxn id="5" idx="2"/>
            <a:endCxn id="40" idx="0"/>
          </p:cNvCxnSpPr>
          <p:nvPr/>
        </p:nvCxnSpPr>
        <p:spPr>
          <a:xfrm rot="16200000" flipH="1">
            <a:off x="4053113" y="-314017"/>
            <a:ext cx="278723" cy="524144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1968" y="5558391"/>
            <a:ext cx="1274480" cy="584765"/>
          </a:xfrm>
          <a:prstGeom prst="rect">
            <a:avLst/>
          </a:prstGeom>
          <a:solidFill>
            <a:srgbClr val="FFFF00"/>
          </a:solidFill>
          <a:ln>
            <a:noFill/>
            <a:prstDash val="dashDot"/>
          </a:ln>
        </p:spPr>
        <p:txBody>
          <a:bodyPr wrap="square" lIns="91431" tIns="45715" rIns="91431" bIns="45715" rtlCol="0">
            <a:spAutoFit/>
          </a:bodyPr>
          <a:lstStyle/>
          <a:p>
            <a:r>
              <a:rPr lang="en-US" sz="1600" dirty="0"/>
              <a:t>Trusted &amp; tested</a:t>
            </a:r>
          </a:p>
        </p:txBody>
      </p:sp>
      <p:cxnSp>
        <p:nvCxnSpPr>
          <p:cNvPr id="16" name="Elbow Connector 15"/>
          <p:cNvCxnSpPr>
            <a:stCxn id="45" idx="1"/>
            <a:endCxn id="13" idx="1"/>
          </p:cNvCxnSpPr>
          <p:nvPr/>
        </p:nvCxnSpPr>
        <p:spPr bwMode="auto">
          <a:xfrm rot="10800000" flipH="1">
            <a:off x="411967" y="4822514"/>
            <a:ext cx="801191" cy="1028261"/>
          </a:xfrm>
          <a:prstGeom prst="bentConnector3">
            <a:avLst>
              <a:gd name="adj1" fmla="val -28533"/>
            </a:avLst>
          </a:prstGeom>
          <a:noFill/>
          <a:ln w="12700" cap="flat" cmpd="sng" algn="ctr">
            <a:solidFill>
              <a:schemeClr val="accent1"/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12958" y="3038292"/>
            <a:ext cx="1817251" cy="338544"/>
          </a:xfrm>
          <a:prstGeom prst="rect">
            <a:avLst/>
          </a:prstGeom>
          <a:solidFill>
            <a:srgbClr val="FFFF00"/>
          </a:solidFill>
          <a:ln>
            <a:noFill/>
            <a:prstDash val="dashDot"/>
          </a:ln>
        </p:spPr>
        <p:txBody>
          <a:bodyPr wrap="square" lIns="91431" tIns="45715" rIns="91431" bIns="45715" rtlCol="0">
            <a:spAutoFit/>
          </a:bodyPr>
          <a:lstStyle/>
          <a:p>
            <a:r>
              <a:rPr lang="en-US" sz="1600" dirty="0"/>
              <a:t>Additive format</a:t>
            </a:r>
          </a:p>
        </p:txBody>
      </p:sp>
      <p:cxnSp>
        <p:nvCxnSpPr>
          <p:cNvPr id="48" name="Elbow Connector 47"/>
          <p:cNvCxnSpPr>
            <a:stCxn id="46" idx="1"/>
            <a:endCxn id="11" idx="1"/>
          </p:cNvCxnSpPr>
          <p:nvPr/>
        </p:nvCxnSpPr>
        <p:spPr bwMode="auto">
          <a:xfrm rot="10800000" flipH="1" flipV="1">
            <a:off x="312957" y="3207564"/>
            <a:ext cx="900201" cy="873820"/>
          </a:xfrm>
          <a:prstGeom prst="bentConnector3">
            <a:avLst>
              <a:gd name="adj1" fmla="val -25394"/>
            </a:avLst>
          </a:prstGeom>
          <a:noFill/>
          <a:ln w="12700" cap="flat" cmpd="sng" algn="ctr">
            <a:solidFill>
              <a:schemeClr val="accent1"/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3126914" y="990600"/>
            <a:ext cx="2363421" cy="338544"/>
          </a:xfrm>
          <a:prstGeom prst="rect">
            <a:avLst/>
          </a:prstGeom>
          <a:solidFill>
            <a:srgbClr val="FFFF00"/>
          </a:solidFill>
          <a:ln>
            <a:noFill/>
            <a:prstDash val="dashDot"/>
          </a:ln>
        </p:spPr>
        <p:txBody>
          <a:bodyPr wrap="square" lIns="91431" tIns="45715" rIns="91431" bIns="45715" rtlCol="0">
            <a:spAutoFit/>
          </a:bodyPr>
          <a:lstStyle/>
          <a:p>
            <a:r>
              <a:rPr lang="en-US" sz="1600" dirty="0"/>
              <a:t>Directory or ZIP file</a:t>
            </a:r>
          </a:p>
        </p:txBody>
      </p:sp>
      <p:cxnSp>
        <p:nvCxnSpPr>
          <p:cNvPr id="57" name="Straight Arrow Connector 56"/>
          <p:cNvCxnSpPr>
            <a:stCxn id="53" idx="1"/>
            <a:endCxn id="4" idx="3"/>
          </p:cNvCxnSpPr>
          <p:nvPr/>
        </p:nvCxnSpPr>
        <p:spPr>
          <a:xfrm flipH="1">
            <a:off x="2218051" y="1159872"/>
            <a:ext cx="908863" cy="1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719215" y="986099"/>
            <a:ext cx="1678732" cy="338544"/>
          </a:xfrm>
          <a:prstGeom prst="rect">
            <a:avLst/>
          </a:prstGeom>
          <a:solidFill>
            <a:srgbClr val="FFFF00"/>
          </a:solidFill>
          <a:ln>
            <a:noFill/>
            <a:prstDash val="dashDot"/>
          </a:ln>
        </p:spPr>
        <p:txBody>
          <a:bodyPr wrap="square" lIns="91431" tIns="45715" rIns="91431" bIns="45715" rtlCol="0">
            <a:spAutoFit/>
          </a:bodyPr>
          <a:lstStyle/>
          <a:p>
            <a:r>
              <a:rPr lang="en-US" sz="1600" dirty="0" smtClean="0"/>
              <a:t>Sub-directories</a:t>
            </a:r>
            <a:endParaRPr lang="en-US" sz="1600" dirty="0"/>
          </a:p>
        </p:txBody>
      </p:sp>
      <p:cxnSp>
        <p:nvCxnSpPr>
          <p:cNvPr id="60" name="Straight Arrow Connector 59"/>
          <p:cNvCxnSpPr>
            <a:stCxn id="58" idx="2"/>
          </p:cNvCxnSpPr>
          <p:nvPr/>
        </p:nvCxnSpPr>
        <p:spPr>
          <a:xfrm>
            <a:off x="7558581" y="1324643"/>
            <a:ext cx="290019" cy="504157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58" idx="2"/>
          </p:cNvCxnSpPr>
          <p:nvPr/>
        </p:nvCxnSpPr>
        <p:spPr>
          <a:xfrm flipH="1">
            <a:off x="4860492" y="1324643"/>
            <a:ext cx="2698089" cy="504156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8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209800"/>
          </a:xfrm>
        </p:spPr>
        <p:txBody>
          <a:bodyPr/>
          <a:lstStyle/>
          <a:p>
            <a:r>
              <a:rPr lang="en-US" dirty="0" smtClean="0"/>
              <a:t>Model population is important for EXPRESS validation</a:t>
            </a:r>
          </a:p>
          <a:p>
            <a:pPr lvl="1"/>
            <a:r>
              <a:rPr lang="en-US" dirty="0" smtClean="0"/>
              <a:t>All data sections in current file</a:t>
            </a:r>
          </a:p>
          <a:p>
            <a:pPr lvl="1"/>
            <a:r>
              <a:rPr lang="en-US" dirty="0" smtClean="0"/>
              <a:t>All data sections in referenced files</a:t>
            </a:r>
          </a:p>
          <a:p>
            <a:pPr lvl="1"/>
            <a:r>
              <a:rPr lang="en-US" dirty="0" smtClean="0"/>
              <a:t>All data sections in files listed in a </a:t>
            </a:r>
            <a:r>
              <a:rPr lang="en-US" dirty="0" err="1" smtClean="0"/>
              <a:t>schema_population</a:t>
            </a:r>
            <a:r>
              <a:rPr lang="en-US" dirty="0" smtClean="0"/>
              <a:t> entity in HEADER Section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95400" y="4239986"/>
            <a:ext cx="7620001" cy="2160814"/>
            <a:chOff x="1295400" y="4239986"/>
            <a:chExt cx="7620001" cy="2160814"/>
          </a:xfrm>
        </p:grpSpPr>
        <p:sp>
          <p:nvSpPr>
            <p:cNvPr id="6" name="Flowchart: Document 5"/>
            <p:cNvSpPr/>
            <p:nvPr/>
          </p:nvSpPr>
          <p:spPr bwMode="auto">
            <a:xfrm>
              <a:off x="1295400" y="5410200"/>
              <a:ext cx="1630136" cy="990600"/>
            </a:xfrm>
            <a:prstGeom prst="flowChartDocumen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Workpiece</a:t>
              </a:r>
              <a:r>
                <a:rPr lang="en-US" dirty="0" smtClean="0">
                  <a:solidFill>
                    <a:schemeClr val="tx1"/>
                  </a:solidFill>
                </a:rPr>
                <a:t> STEP</a:t>
              </a:r>
              <a:r>
                <a:rPr lang="en-US" dirty="0">
                  <a:solidFill>
                    <a:schemeClr val="tx1"/>
                  </a:solidFill>
                </a:rPr>
                <a:t> </a:t>
              </a:r>
              <a:r>
                <a:rPr lang="en-US" dirty="0" smtClean="0"/>
                <a:t>File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Flowchart: Document 6"/>
            <p:cNvSpPr/>
            <p:nvPr/>
          </p:nvSpPr>
          <p:spPr bwMode="auto">
            <a:xfrm>
              <a:off x="3886200" y="5382986"/>
              <a:ext cx="1981200" cy="990600"/>
            </a:xfrm>
            <a:prstGeom prst="flowChartDocumen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dirty="0" err="1" smtClean="0">
                  <a:solidFill>
                    <a:schemeClr val="tx1"/>
                  </a:solidFill>
                </a:rPr>
                <a:t>Workplan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</a:p>
            <a:p>
              <a:pPr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STEP-NC </a:t>
              </a:r>
              <a:r>
                <a:rPr lang="en-US" dirty="0" smtClean="0"/>
                <a:t>File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Document 9"/>
            <p:cNvSpPr/>
            <p:nvPr/>
          </p:nvSpPr>
          <p:spPr bwMode="auto">
            <a:xfrm>
              <a:off x="2667000" y="4239986"/>
              <a:ext cx="1676400" cy="609600"/>
            </a:xfrm>
            <a:prstGeom prst="flowChartDocument">
              <a:avLst/>
            </a:prstGeom>
            <a:solidFill>
              <a:srgbClr val="FFC000"/>
            </a:solidFill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Link </a:t>
              </a:r>
              <a:r>
                <a:rPr lang="en-US" dirty="0" smtClean="0"/>
                <a:t>File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10" idx="2"/>
              <a:endCxn id="6" idx="0"/>
            </p:cNvCxnSpPr>
            <p:nvPr/>
          </p:nvCxnSpPr>
          <p:spPr bwMode="auto">
            <a:xfrm flipH="1">
              <a:off x="2110468" y="4809285"/>
              <a:ext cx="1394732" cy="6009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10" idx="2"/>
              <a:endCxn id="7" idx="0"/>
            </p:cNvCxnSpPr>
            <p:nvPr/>
          </p:nvCxnSpPr>
          <p:spPr bwMode="auto">
            <a:xfrm>
              <a:off x="3505200" y="4809285"/>
              <a:ext cx="1371600" cy="57370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5" name="Left Arrow 14"/>
            <p:cNvSpPr/>
            <p:nvPr/>
          </p:nvSpPr>
          <p:spPr bwMode="auto">
            <a:xfrm>
              <a:off x="4953000" y="4316186"/>
              <a:ext cx="857250" cy="304800"/>
            </a:xfrm>
            <a:prstGeom prst="leftArrow">
              <a:avLst/>
            </a:prstGeom>
            <a:solidFill>
              <a:srgbClr val="7030A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9801" y="4239986"/>
              <a:ext cx="2895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Potentially “Orphaned” without </a:t>
              </a:r>
              <a:r>
                <a:rPr lang="en-US" sz="1800" dirty="0" err="1" smtClean="0"/>
                <a:t>schema_population</a:t>
              </a:r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177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Archives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36339" y="5712767"/>
            <a:ext cx="1372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Archive</a:t>
            </a:r>
          </a:p>
          <a:p>
            <a:pPr algn="ctr"/>
            <a:r>
              <a:rPr lang="en-US" dirty="0" smtClean="0"/>
              <a:t>(as1.stpz)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638800" y="2133600"/>
            <a:ext cx="2621343" cy="4414335"/>
            <a:chOff x="5638800" y="2133600"/>
            <a:chExt cx="2621343" cy="4414335"/>
          </a:xfrm>
        </p:grpSpPr>
        <p:sp>
          <p:nvSpPr>
            <p:cNvPr id="4" name="TextBox 3"/>
            <p:cNvSpPr txBox="1"/>
            <p:nvPr/>
          </p:nvSpPr>
          <p:spPr>
            <a:xfrm>
              <a:off x="5638800" y="2133600"/>
              <a:ext cx="2473754" cy="341632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ISO-10303-21;</a:t>
              </a:r>
            </a:p>
            <a:p>
              <a:r>
                <a:rPr lang="en-US" sz="1200" dirty="0"/>
                <a:t>HEADER</a:t>
              </a:r>
              <a:r>
                <a:rPr lang="en-US" sz="1200" dirty="0" smtClean="0"/>
                <a:t>;</a:t>
              </a:r>
            </a:p>
            <a:p>
              <a:r>
                <a:rPr lang="en-US" sz="1200" dirty="0" smtClean="0"/>
                <a:t>ENDSEC;</a:t>
              </a:r>
              <a:endParaRPr lang="en-US" sz="1200" dirty="0"/>
            </a:p>
            <a:p>
              <a:endParaRPr lang="en-US" sz="1200" dirty="0"/>
            </a:p>
            <a:p>
              <a:r>
                <a:rPr lang="en-US" sz="1200" dirty="0"/>
                <a:t>ANCHOR;</a:t>
              </a:r>
            </a:p>
            <a:p>
              <a:r>
                <a:rPr lang="en-US" sz="1200" dirty="0" smtClean="0"/>
                <a:t>&lt;as1_pe &gt;= #10</a:t>
              </a:r>
            </a:p>
            <a:p>
              <a:r>
                <a:rPr lang="en-US" sz="1200" dirty="0" smtClean="0"/>
                <a:t>ENDSEC;</a:t>
              </a:r>
              <a:endParaRPr lang="en-US" sz="1200" dirty="0"/>
            </a:p>
            <a:p>
              <a:endParaRPr lang="en-US" sz="1200" dirty="0"/>
            </a:p>
            <a:p>
              <a:r>
                <a:rPr lang="en-US" sz="1200" dirty="0"/>
                <a:t>REFERENCE;</a:t>
              </a:r>
            </a:p>
            <a:p>
              <a:r>
                <a:rPr lang="en-US" sz="1200" dirty="0" smtClean="0"/>
                <a:t>#10 </a:t>
              </a:r>
              <a:r>
                <a:rPr lang="en-US" sz="1200" dirty="0"/>
                <a:t>= &lt;</a:t>
              </a:r>
              <a:r>
                <a:rPr lang="en-US" sz="1200" dirty="0" err="1" smtClean="0"/>
                <a:t>assembly.stp#root</a:t>
              </a:r>
              <a:r>
                <a:rPr lang="en-US" sz="1200" dirty="0"/>
                <a:t>&gt;;</a:t>
              </a:r>
            </a:p>
            <a:p>
              <a:r>
                <a:rPr lang="en-US" sz="1200" dirty="0" smtClean="0"/>
                <a:t>#20 </a:t>
              </a:r>
              <a:r>
                <a:rPr lang="en-US" sz="1200" dirty="0"/>
                <a:t>= </a:t>
              </a:r>
              <a:r>
                <a:rPr lang="en-US" sz="1200" dirty="0" smtClean="0"/>
                <a:t>&lt;part/</a:t>
              </a:r>
              <a:r>
                <a:rPr lang="en-US" sz="1200" dirty="0" err="1" smtClean="0"/>
                <a:t>bolt.stp#bolt</a:t>
              </a:r>
              <a:r>
                <a:rPr lang="en-US" sz="1200" dirty="0"/>
                <a:t>&gt;;</a:t>
              </a:r>
            </a:p>
            <a:p>
              <a:r>
                <a:rPr lang="en-US" sz="1200" dirty="0" smtClean="0"/>
                <a:t>#30 </a:t>
              </a:r>
              <a:r>
                <a:rPr lang="en-US" sz="1200" dirty="0"/>
                <a:t>= </a:t>
              </a:r>
              <a:r>
                <a:rPr lang="en-US" sz="1200" dirty="0" smtClean="0"/>
                <a:t>&lt;part/</a:t>
              </a:r>
              <a:r>
                <a:rPr lang="en-US" sz="1200" dirty="0" err="1" smtClean="0"/>
                <a:t>nut.stp#nut</a:t>
              </a:r>
              <a:r>
                <a:rPr lang="en-US" sz="1200" dirty="0"/>
                <a:t>&gt;;</a:t>
              </a:r>
            </a:p>
            <a:p>
              <a:r>
                <a:rPr lang="en-US" sz="1200" dirty="0" smtClean="0"/>
                <a:t>#40 </a:t>
              </a:r>
              <a:r>
                <a:rPr lang="en-US" sz="1200" dirty="0"/>
                <a:t>= </a:t>
              </a:r>
              <a:r>
                <a:rPr lang="en-US" sz="1200" dirty="0" smtClean="0"/>
                <a:t>&lt;part/</a:t>
              </a:r>
              <a:r>
                <a:rPr lang="en-US" sz="1200" dirty="0" err="1" smtClean="0"/>
                <a:t>rod.stp#rod</a:t>
              </a:r>
              <a:r>
                <a:rPr lang="en-US" sz="1200" dirty="0"/>
                <a:t>&gt;;</a:t>
              </a:r>
            </a:p>
            <a:p>
              <a:r>
                <a:rPr lang="en-US" sz="1200" dirty="0" smtClean="0"/>
                <a:t>#50 </a:t>
              </a:r>
              <a:r>
                <a:rPr lang="en-US" sz="1200" dirty="0"/>
                <a:t>= </a:t>
              </a:r>
              <a:r>
                <a:rPr lang="en-US" sz="1200" dirty="0" smtClean="0"/>
                <a:t>&lt;part/</a:t>
              </a:r>
              <a:r>
                <a:rPr lang="en-US" sz="1200" dirty="0" err="1" smtClean="0"/>
                <a:t>plate.stp#plate</a:t>
              </a:r>
              <a:r>
                <a:rPr lang="en-US" sz="1200" dirty="0"/>
                <a:t>&gt;;</a:t>
              </a:r>
            </a:p>
            <a:p>
              <a:r>
                <a:rPr lang="en-US" sz="1200" dirty="0" smtClean="0"/>
                <a:t>#60 </a:t>
              </a:r>
              <a:r>
                <a:rPr lang="en-US" sz="1200" dirty="0"/>
                <a:t>= </a:t>
              </a:r>
              <a:r>
                <a:rPr lang="en-US" sz="1200" dirty="0" smtClean="0"/>
                <a:t>&lt;part/</a:t>
              </a:r>
              <a:r>
                <a:rPr lang="en-US" sz="1200" dirty="0" err="1" smtClean="0"/>
                <a:t>l-bracket.stp#l-bracket</a:t>
              </a:r>
              <a:r>
                <a:rPr lang="en-US" sz="1200" dirty="0"/>
                <a:t>&gt;;</a:t>
              </a:r>
            </a:p>
            <a:p>
              <a:endParaRPr lang="en-US" sz="1200" dirty="0"/>
            </a:p>
            <a:p>
              <a:r>
                <a:rPr lang="en-US" sz="1200" dirty="0"/>
                <a:t>ENDSEC;</a:t>
              </a:r>
            </a:p>
            <a:p>
              <a:r>
                <a:rPr lang="en-US" sz="1200" dirty="0"/>
                <a:t>END-ISO-10303-21;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90209" y="5716938"/>
              <a:ext cx="256993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Directory</a:t>
              </a:r>
            </a:p>
            <a:p>
              <a:pPr algn="ctr"/>
              <a:r>
                <a:rPr lang="en-US" dirty="0" smtClean="0"/>
                <a:t>(ISO-10303-21.txt)</a:t>
              </a:r>
              <a:endParaRPr lang="en-US" dirty="0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460548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9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Files</a:t>
            </a:r>
            <a:br>
              <a:rPr lang="en-US" dirty="0" smtClean="0"/>
            </a:br>
            <a:r>
              <a:rPr lang="en-US" dirty="0" smtClean="0"/>
              <a:t>Abstraction and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3733800"/>
          </a:xfrm>
        </p:spPr>
        <p:txBody>
          <a:bodyPr/>
          <a:lstStyle/>
          <a:p>
            <a:r>
              <a:rPr lang="en-US" dirty="0" smtClean="0"/>
              <a:t>Root file name must </a:t>
            </a:r>
            <a:r>
              <a:rPr lang="en-US" dirty="0"/>
              <a:t>be </a:t>
            </a:r>
            <a:r>
              <a:rPr lang="en-US" b="1" dirty="0">
                <a:solidFill>
                  <a:srgbClr val="FF0000"/>
                </a:solidFill>
              </a:rPr>
              <a:t>ISO-10303-21.txt</a:t>
            </a:r>
          </a:p>
          <a:p>
            <a:r>
              <a:rPr lang="en-US" dirty="0" smtClean="0"/>
              <a:t>File content follows same rules as any other P21 e3 file</a:t>
            </a:r>
          </a:p>
          <a:p>
            <a:r>
              <a:rPr lang="en-US" dirty="0" smtClean="0"/>
              <a:t>Only anchors defined in root file are visible external to ZIP</a:t>
            </a:r>
          </a:p>
          <a:p>
            <a:r>
              <a:rPr lang="en-US" dirty="0" smtClean="0"/>
              <a:t>Within the ZIP an anchor is found as follows:</a:t>
            </a:r>
          </a:p>
          <a:p>
            <a:pPr lvl="1"/>
            <a:r>
              <a:rPr lang="en-US" dirty="0" smtClean="0"/>
              <a:t>If </a:t>
            </a:r>
            <a:r>
              <a:rPr lang="en-US" u="sng" dirty="0" smtClean="0"/>
              <a:t>no URL is given </a:t>
            </a:r>
            <a:r>
              <a:rPr lang="en-US" dirty="0" smtClean="0"/>
              <a:t>then search precedence is as follows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 same file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 ISO-10303-21.txt in same directory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ISO-10303-21.txt </a:t>
            </a:r>
            <a:r>
              <a:rPr lang="en-US" dirty="0" smtClean="0"/>
              <a:t>in parent (grandparent etc.) directory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5715000"/>
            <a:ext cx="259878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REFERENCE;</a:t>
            </a:r>
          </a:p>
          <a:p>
            <a:r>
              <a:rPr lang="en-US" dirty="0" smtClean="0"/>
              <a:t>#10 </a:t>
            </a:r>
            <a:r>
              <a:rPr lang="en-US" dirty="0"/>
              <a:t>= </a:t>
            </a:r>
            <a:r>
              <a:rPr lang="en-US" dirty="0" smtClean="0"/>
              <a:t>&lt;#example&gt;;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4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76200" y="2664768"/>
            <a:ext cx="6019800" cy="35052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Example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Two files in ZIP have #a ANCHORS</a:t>
            </a:r>
          </a:p>
          <a:p>
            <a:r>
              <a:rPr lang="en-US" dirty="0" smtClean="0"/>
              <a:t>Root file selects the one that is “seen” externally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4408438"/>
            <a:ext cx="3276600" cy="1528465"/>
            <a:chOff x="609600" y="4408438"/>
            <a:chExt cx="3276600" cy="1528465"/>
          </a:xfrm>
        </p:grpSpPr>
        <p:sp>
          <p:nvSpPr>
            <p:cNvPr id="4" name="Flowchart: Document 3"/>
            <p:cNvSpPr/>
            <p:nvPr/>
          </p:nvSpPr>
          <p:spPr bwMode="auto">
            <a:xfrm>
              <a:off x="685800" y="4408438"/>
              <a:ext cx="1295400" cy="1146572"/>
            </a:xfrm>
            <a:prstGeom prst="flowChartDocumen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ANCHOR;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&lt;</a:t>
              </a:r>
              <a:r>
                <a:rPr lang="en-US" sz="1800" dirty="0" smtClean="0"/>
                <a:t>a&gt; = #10;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&lt;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c&gt; = #20;</a:t>
              </a:r>
            </a:p>
          </p:txBody>
        </p:sp>
        <p:sp>
          <p:nvSpPr>
            <p:cNvPr id="5" name="Flowchart: Document 4"/>
            <p:cNvSpPr/>
            <p:nvPr/>
          </p:nvSpPr>
          <p:spPr bwMode="auto">
            <a:xfrm>
              <a:off x="2590800" y="4408438"/>
              <a:ext cx="1295400" cy="1146572"/>
            </a:xfrm>
            <a:prstGeom prst="flowChartDocumen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ANCHOR;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&lt;</a:t>
              </a:r>
              <a:r>
                <a:rPr lang="en-US" sz="1800" dirty="0" smtClean="0"/>
                <a:t>a&gt; = #30;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&lt;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d&gt; = #40;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600" y="5475238"/>
              <a:ext cx="1029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one.ifc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14600" y="5475238"/>
              <a:ext cx="10470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two.ifc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38188" y="4538752"/>
              <a:ext cx="47641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+</a:t>
              </a:r>
              <a:endParaRPr lang="en-US" sz="40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81400" y="2986713"/>
            <a:ext cx="2380265" cy="2893100"/>
            <a:chOff x="3962400" y="2986713"/>
            <a:chExt cx="2380265" cy="2893100"/>
          </a:xfrm>
        </p:grpSpPr>
        <p:sp>
          <p:nvSpPr>
            <p:cNvPr id="9" name="TextBox 8"/>
            <p:cNvSpPr txBox="1"/>
            <p:nvPr/>
          </p:nvSpPr>
          <p:spPr>
            <a:xfrm>
              <a:off x="4419600" y="2986713"/>
              <a:ext cx="1483098" cy="249299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ISO-10303-21;</a:t>
              </a:r>
            </a:p>
            <a:p>
              <a:r>
                <a:rPr lang="en-US" sz="1200" dirty="0"/>
                <a:t>HEADER</a:t>
              </a:r>
              <a:r>
                <a:rPr lang="en-US" sz="1200" dirty="0" smtClean="0"/>
                <a:t>;</a:t>
              </a:r>
            </a:p>
            <a:p>
              <a:r>
                <a:rPr lang="en-US" sz="1200" dirty="0" smtClean="0"/>
                <a:t>ENDSEC;</a:t>
              </a:r>
              <a:endParaRPr lang="en-US" sz="1200" dirty="0"/>
            </a:p>
            <a:p>
              <a:endParaRPr lang="en-US" sz="1200" dirty="0"/>
            </a:p>
            <a:p>
              <a:r>
                <a:rPr lang="en-US" sz="1200" dirty="0"/>
                <a:t>ANCHOR;</a:t>
              </a:r>
            </a:p>
            <a:p>
              <a:r>
                <a:rPr lang="en-US" sz="1200" dirty="0" smtClean="0"/>
                <a:t>&lt;</a:t>
              </a:r>
              <a:r>
                <a:rPr lang="en-US" sz="1200" dirty="0"/>
                <a:t>a</a:t>
              </a:r>
              <a:r>
                <a:rPr lang="en-US" sz="1200" dirty="0" smtClean="0"/>
                <a:t>&gt;= #80</a:t>
              </a:r>
            </a:p>
            <a:p>
              <a:r>
                <a:rPr lang="en-US" sz="1200" dirty="0" smtClean="0"/>
                <a:t>ENDSEC;</a:t>
              </a:r>
              <a:endParaRPr lang="en-US" sz="1200" dirty="0"/>
            </a:p>
            <a:p>
              <a:endParaRPr lang="en-US" sz="1200" dirty="0"/>
            </a:p>
            <a:p>
              <a:r>
                <a:rPr lang="en-US" sz="1200" dirty="0"/>
                <a:t>REFERENCE;</a:t>
              </a:r>
            </a:p>
            <a:p>
              <a:r>
                <a:rPr lang="en-US" sz="1200" dirty="0" smtClean="0"/>
                <a:t>#80 </a:t>
              </a:r>
              <a:r>
                <a:rPr lang="en-US" sz="1200" dirty="0"/>
                <a:t>= </a:t>
              </a:r>
              <a:r>
                <a:rPr lang="en-US" sz="1200" dirty="0" smtClean="0"/>
                <a:t>&lt;</a:t>
              </a:r>
              <a:r>
                <a:rPr lang="en-US" sz="1200" dirty="0" err="1" smtClean="0"/>
                <a:t>two.ifc#</a:t>
              </a:r>
              <a:r>
                <a:rPr lang="en-US" sz="1200" dirty="0" err="1"/>
                <a:t>a</a:t>
              </a:r>
              <a:r>
                <a:rPr lang="en-US" sz="1200" dirty="0" smtClean="0"/>
                <a:t>&gt;;</a:t>
              </a:r>
              <a:endParaRPr lang="en-US" sz="1200" dirty="0"/>
            </a:p>
            <a:p>
              <a:endParaRPr lang="en-US" sz="1200" dirty="0"/>
            </a:p>
            <a:p>
              <a:r>
                <a:rPr lang="en-US" sz="1200" dirty="0"/>
                <a:t>ENDSEC;</a:t>
              </a:r>
            </a:p>
            <a:p>
              <a:r>
                <a:rPr lang="en-US" sz="1200" dirty="0"/>
                <a:t>END-ISO-10303-21;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62400" y="4527740"/>
              <a:ext cx="3273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/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43400" y="5479703"/>
              <a:ext cx="19992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ISO-10303-21.txt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480188" y="6243935"/>
            <a:ext cx="1148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abc.ifcz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248401" y="4569768"/>
            <a:ext cx="2748773" cy="1378297"/>
            <a:chOff x="6659881" y="4569768"/>
            <a:chExt cx="2382270" cy="1378297"/>
          </a:xfrm>
        </p:grpSpPr>
        <p:sp>
          <p:nvSpPr>
            <p:cNvPr id="14" name="Flowchart: Document 13"/>
            <p:cNvSpPr/>
            <p:nvPr/>
          </p:nvSpPr>
          <p:spPr bwMode="auto">
            <a:xfrm>
              <a:off x="7193031" y="4569768"/>
              <a:ext cx="1849120" cy="802600"/>
            </a:xfrm>
            <a:prstGeom prst="flowChartDocumen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ANCHOR;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/>
                <a:t>&lt;</a:t>
              </a:r>
              <a:r>
                <a:rPr lang="en-US" sz="1800" dirty="0" smtClean="0"/>
                <a:t>a&gt; = &lt;two.ifc#30&gt;;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59881" y="4569768"/>
              <a:ext cx="47641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=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28918" y="5486400"/>
              <a:ext cx="11480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abc.ifcz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952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Can copy ZIP to any location</a:t>
            </a:r>
          </a:p>
          <a:p>
            <a:pPr lvl="1"/>
            <a:r>
              <a:rPr lang="en-US" dirty="0" smtClean="0"/>
              <a:t>External references can only see the root</a:t>
            </a:r>
          </a:p>
          <a:p>
            <a:pPr lvl="1"/>
            <a:r>
              <a:rPr lang="en-US" dirty="0" smtClean="0"/>
              <a:t>Internal references remain consistent</a:t>
            </a:r>
          </a:p>
          <a:p>
            <a:r>
              <a:rPr lang="en-US" dirty="0" smtClean="0"/>
              <a:t>Can hide details from next level assembly</a:t>
            </a:r>
          </a:p>
          <a:p>
            <a:pPr lvl="1"/>
            <a:r>
              <a:rPr lang="en-US" dirty="0" smtClean="0"/>
              <a:t>Only items listed in the root are exposed</a:t>
            </a:r>
          </a:p>
          <a:p>
            <a:pPr lvl="1"/>
            <a:r>
              <a:rPr lang="en-US" dirty="0" smtClean="0"/>
              <a:t>Details are seen within the zip only</a:t>
            </a:r>
          </a:p>
          <a:p>
            <a:r>
              <a:rPr lang="en-US" dirty="0" smtClean="0"/>
              <a:t>Can move data between files</a:t>
            </a:r>
          </a:p>
          <a:p>
            <a:pPr lvl="1"/>
            <a:r>
              <a:rPr lang="en-US" dirty="0" smtClean="0"/>
              <a:t>An anchor can move from </a:t>
            </a:r>
            <a:r>
              <a:rPr lang="en-US" dirty="0" err="1" smtClean="0"/>
              <a:t>one.ifc</a:t>
            </a:r>
            <a:r>
              <a:rPr lang="en-US" dirty="0" smtClean="0"/>
              <a:t> to </a:t>
            </a:r>
            <a:r>
              <a:rPr lang="en-US" dirty="0" err="1" smtClean="0"/>
              <a:t>two.ifc</a:t>
            </a:r>
            <a:endParaRPr lang="en-US" dirty="0" smtClean="0"/>
          </a:p>
          <a:p>
            <a:pPr lvl="1"/>
            <a:r>
              <a:rPr lang="en-US" dirty="0" smtClean="0"/>
              <a:t>Root file resolves the location internally and externally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3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New features to enable massive product models</a:t>
            </a:r>
          </a:p>
          <a:p>
            <a:pPr lvl="1"/>
            <a:r>
              <a:rPr lang="en-US" dirty="0" smtClean="0"/>
              <a:t>Anchor and Reference sections</a:t>
            </a:r>
          </a:p>
          <a:p>
            <a:pPr lvl="1"/>
            <a:r>
              <a:rPr lang="en-US" dirty="0" smtClean="0"/>
              <a:t>Multi-file types</a:t>
            </a:r>
          </a:p>
          <a:p>
            <a:pPr lvl="1"/>
            <a:r>
              <a:rPr lang="en-US" dirty="0" smtClean="0"/>
              <a:t>ZIP archives</a:t>
            </a:r>
          </a:p>
          <a:p>
            <a:r>
              <a:rPr lang="en-US" u="sng" dirty="0" smtClean="0"/>
              <a:t>New features to enable intelligent programming</a:t>
            </a:r>
          </a:p>
          <a:p>
            <a:pPr lvl="1"/>
            <a:r>
              <a:rPr lang="en-US" dirty="0" smtClean="0"/>
              <a:t>JavaScript binding</a:t>
            </a:r>
          </a:p>
          <a:p>
            <a:pPr lvl="1"/>
            <a:r>
              <a:rPr lang="en-US" dirty="0" smtClean="0"/>
              <a:t>Anchor tags</a:t>
            </a:r>
          </a:p>
          <a:p>
            <a:pPr lvl="1"/>
            <a:r>
              <a:rPr lang="en-US" dirty="0" smtClean="0"/>
              <a:t>Value names</a:t>
            </a:r>
          </a:p>
          <a:p>
            <a:r>
              <a:rPr lang="en-US" dirty="0" smtClean="0"/>
              <a:t>Other enhancements</a:t>
            </a:r>
          </a:p>
          <a:p>
            <a:pPr lvl="1"/>
            <a:r>
              <a:rPr lang="en-US" dirty="0" smtClean="0"/>
              <a:t>Character set</a:t>
            </a:r>
          </a:p>
          <a:p>
            <a:pPr lvl="1"/>
            <a:r>
              <a:rPr lang="en-US" dirty="0" smtClean="0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5234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Operates </a:t>
            </a:r>
            <a:r>
              <a:rPr lang="en-US" b="1" u="sng" dirty="0" smtClean="0"/>
              <a:t>on the anchors </a:t>
            </a:r>
            <a:r>
              <a:rPr lang="en-US" dirty="0" smtClean="0"/>
              <a:t>not the information model</a:t>
            </a:r>
          </a:p>
          <a:p>
            <a:r>
              <a:rPr lang="en-US" dirty="0" smtClean="0"/>
              <a:t>Enables intelligence to be included in the data such as</a:t>
            </a:r>
          </a:p>
          <a:p>
            <a:pPr lvl="1"/>
            <a:r>
              <a:rPr lang="en-US" dirty="0" smtClean="0"/>
              <a:t>Manufacturing functionality (tool changer,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Building functionality (doors, lifts,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Viewer functionality (look at this first,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Optional - an organization can refuse ZIPs containing JavaScript</a:t>
            </a:r>
          </a:p>
          <a:p>
            <a:pPr lvl="1"/>
            <a:r>
              <a:rPr lang="en-US" dirty="0" smtClean="0"/>
              <a:t>If the sender is not trusted</a:t>
            </a:r>
          </a:p>
          <a:p>
            <a:pPr lvl="1"/>
            <a:r>
              <a:rPr lang="en-US" dirty="0" smtClean="0"/>
              <a:t>Or always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r>
              <a:rPr lang="en-US" dirty="0" smtClean="0"/>
              <a:t>Function to check </a:t>
            </a:r>
            <a:r>
              <a:rPr lang="en-US" dirty="0" err="1" smtClean="0"/>
              <a:t>workpiece</a:t>
            </a:r>
            <a:r>
              <a:rPr lang="en-US" dirty="0" smtClean="0"/>
              <a:t> and </a:t>
            </a:r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533" y="2133600"/>
            <a:ext cx="7231467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smtClean="0"/>
              <a:t>link (</a:t>
            </a:r>
            <a:r>
              <a:rPr lang="en-US" sz="1800" dirty="0" err="1" smtClean="0"/>
              <a:t>workingstep</a:t>
            </a:r>
            <a:r>
              <a:rPr lang="en-US" sz="1800" dirty="0" smtClean="0"/>
              <a:t>, </a:t>
            </a:r>
            <a:r>
              <a:rPr lang="en-US" sz="1800" dirty="0" err="1" smtClean="0"/>
              <a:t>workpiece</a:t>
            </a:r>
            <a:r>
              <a:rPr lang="en-US" sz="1800" dirty="0" smtClean="0"/>
              <a:t>)  // two STEP-NC P21 e3 models</a:t>
            </a:r>
            <a:endParaRPr lang="en-US" sz="1800" dirty="0"/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  with </a:t>
            </a:r>
            <a:r>
              <a:rPr lang="en-US" sz="1800" dirty="0" err="1" smtClean="0"/>
              <a:t>workingstep.toolpath</a:t>
            </a:r>
            <a:r>
              <a:rPr lang="en-US" sz="1800" dirty="0" smtClean="0"/>
              <a:t> {   // &lt;</a:t>
            </a:r>
            <a:r>
              <a:rPr lang="en-US" sz="1800" dirty="0" err="1" smtClean="0"/>
              <a:t>toolpath</a:t>
            </a:r>
            <a:r>
              <a:rPr lang="en-US" sz="1800" dirty="0" smtClean="0"/>
              <a:t>&gt; = #10  {by:’</a:t>
            </a:r>
            <a:r>
              <a:rPr lang="en-US" sz="1800" dirty="0" err="1" smtClean="0"/>
              <a:t>Mastercam</a:t>
            </a:r>
            <a:r>
              <a:rPr lang="en-US" sz="1800" dirty="0" smtClean="0"/>
              <a:t>’};</a:t>
            </a:r>
            <a:endParaRPr lang="en-US" sz="1800" dirty="0"/>
          </a:p>
          <a:p>
            <a:r>
              <a:rPr lang="en-US" sz="1800" dirty="0"/>
              <a:t>       if </a:t>
            </a:r>
            <a:r>
              <a:rPr lang="en-US" sz="1800" dirty="0" smtClean="0"/>
              <a:t>($by </a:t>
            </a:r>
            <a:r>
              <a:rPr lang="en-US" sz="1800" dirty="0"/>
              <a:t>!= </a:t>
            </a:r>
            <a:r>
              <a:rPr lang="en-US" sz="1800" dirty="0" smtClean="0"/>
              <a:t>‘</a:t>
            </a:r>
            <a:r>
              <a:rPr lang="en-US" sz="1800" dirty="0" err="1" smtClean="0"/>
              <a:t>Mastercam</a:t>
            </a:r>
            <a:r>
              <a:rPr lang="en-US" sz="1800" dirty="0" smtClean="0"/>
              <a:t>')</a:t>
            </a:r>
            <a:endParaRPr lang="en-US" sz="1800" dirty="0"/>
          </a:p>
          <a:p>
            <a:r>
              <a:rPr lang="en-US" sz="1800" dirty="0"/>
              <a:t>	  return null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/>
              <a:t> </a:t>
            </a:r>
            <a:r>
              <a:rPr lang="en-US" sz="1800" dirty="0" smtClean="0"/>
              <a:t>      path = </a:t>
            </a:r>
            <a:r>
              <a:rPr lang="en-US" sz="1800" dirty="0" smtClean="0"/>
              <a:t>$value</a:t>
            </a:r>
            <a:r>
              <a:rPr lang="en-US" sz="1800" dirty="0" smtClean="0"/>
              <a:t>	</a:t>
            </a:r>
            <a:r>
              <a:rPr lang="en-US" sz="1800" dirty="0" smtClean="0"/>
              <a:t>		// </a:t>
            </a:r>
            <a:r>
              <a:rPr lang="en-US" sz="1800" dirty="0" smtClean="0"/>
              <a:t>application specific decode of #10</a:t>
            </a:r>
            <a:endParaRPr lang="en-US" sz="1800" dirty="0"/>
          </a:p>
          <a:p>
            <a:r>
              <a:rPr lang="en-US" sz="1800" dirty="0"/>
              <a:t>    }</a:t>
            </a:r>
          </a:p>
          <a:p>
            <a:r>
              <a:rPr lang="en-US" sz="1800" dirty="0"/>
              <a:t>    with </a:t>
            </a:r>
            <a:r>
              <a:rPr lang="en-US" sz="1800" dirty="0" err="1" smtClean="0"/>
              <a:t>workpiece.shape</a:t>
            </a:r>
            <a:r>
              <a:rPr lang="en-US" sz="1800" dirty="0" smtClean="0"/>
              <a:t> { // &lt;shape&gt; = #20 {by:’</a:t>
            </a:r>
            <a:r>
              <a:rPr lang="en-US" sz="1800" dirty="0" err="1" smtClean="0"/>
              <a:t>Catia</a:t>
            </a:r>
            <a:r>
              <a:rPr lang="en-US" sz="1800" dirty="0" smtClean="0"/>
              <a:t>’} {</a:t>
            </a:r>
            <a:r>
              <a:rPr lang="en-US" sz="1800" dirty="0" err="1" smtClean="0"/>
              <a:t>type:’removal</a:t>
            </a:r>
            <a:r>
              <a:rPr lang="en-US" sz="1800" dirty="0" smtClean="0"/>
              <a:t>’};</a:t>
            </a:r>
            <a:endParaRPr lang="en-US" sz="1800" dirty="0"/>
          </a:p>
          <a:p>
            <a:r>
              <a:rPr lang="en-US" sz="1800" dirty="0"/>
              <a:t>       if </a:t>
            </a:r>
            <a:r>
              <a:rPr lang="en-US" sz="1800" dirty="0" smtClean="0"/>
              <a:t>($type </a:t>
            </a:r>
            <a:r>
              <a:rPr lang="en-US" sz="1800" dirty="0"/>
              <a:t>!= </a:t>
            </a:r>
            <a:r>
              <a:rPr lang="en-US" sz="1800" dirty="0" smtClean="0"/>
              <a:t>'</a:t>
            </a:r>
            <a:r>
              <a:rPr lang="en-US" sz="1800" dirty="0" err="1" smtClean="0"/>
              <a:t>as_is</a:t>
            </a:r>
            <a:r>
              <a:rPr lang="en-US" sz="1800" dirty="0" smtClean="0"/>
              <a:t>' || $type </a:t>
            </a:r>
            <a:r>
              <a:rPr lang="en-US" sz="1800" dirty="0"/>
              <a:t>!= </a:t>
            </a:r>
            <a:r>
              <a:rPr lang="en-US" sz="1800" dirty="0" smtClean="0"/>
              <a:t>'</a:t>
            </a:r>
            <a:r>
              <a:rPr lang="en-US" sz="1800" dirty="0" err="1" smtClean="0"/>
              <a:t>to_be</a:t>
            </a:r>
            <a:r>
              <a:rPr lang="en-US" sz="1800" dirty="0" smtClean="0"/>
              <a:t>' || $type </a:t>
            </a:r>
            <a:r>
              <a:rPr lang="en-US" sz="1800" dirty="0"/>
              <a:t>!= </a:t>
            </a:r>
            <a:r>
              <a:rPr lang="en-US" sz="1800" dirty="0" smtClean="0"/>
              <a:t>'removal')</a:t>
            </a:r>
            <a:r>
              <a:rPr lang="en-US" sz="1800" dirty="0"/>
              <a:t>	</a:t>
            </a:r>
            <a:endParaRPr lang="en-US" sz="1800" dirty="0" smtClean="0"/>
          </a:p>
          <a:p>
            <a:r>
              <a:rPr lang="en-US" sz="1800" dirty="0" smtClean="0"/>
              <a:t>          </a:t>
            </a:r>
            <a:r>
              <a:rPr lang="en-US" sz="1800" dirty="0"/>
              <a:t>return NULL;</a:t>
            </a:r>
          </a:p>
          <a:p>
            <a:r>
              <a:rPr lang="en-US" sz="1800" dirty="0" smtClean="0"/>
              <a:t>       if ($by </a:t>
            </a:r>
            <a:r>
              <a:rPr lang="en-US" sz="1800" dirty="0"/>
              <a:t>!= </a:t>
            </a:r>
            <a:r>
              <a:rPr lang="en-US" sz="1800" dirty="0" smtClean="0"/>
              <a:t>‘</a:t>
            </a:r>
            <a:r>
              <a:rPr lang="en-US" sz="1800" dirty="0" err="1" smtClean="0"/>
              <a:t>Catia</a:t>
            </a:r>
            <a:r>
              <a:rPr lang="en-US" sz="1800" dirty="0" smtClean="0"/>
              <a:t>')</a:t>
            </a:r>
            <a:r>
              <a:rPr lang="en-US" sz="1800" dirty="0"/>
              <a:t>		</a:t>
            </a:r>
          </a:p>
          <a:p>
            <a:r>
              <a:rPr lang="en-US" sz="1800" dirty="0"/>
              <a:t>          </a:t>
            </a:r>
            <a:r>
              <a:rPr lang="en-US" sz="1800" dirty="0" smtClean="0"/>
              <a:t>return </a:t>
            </a:r>
            <a:r>
              <a:rPr lang="en-US" sz="1800" dirty="0"/>
              <a:t>NULL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   }</a:t>
            </a:r>
            <a:endParaRPr lang="en-US" sz="1800" dirty="0"/>
          </a:p>
          <a:p>
            <a:r>
              <a:rPr lang="en-US" sz="1800" dirty="0" smtClean="0"/>
              <a:t>       shape </a:t>
            </a:r>
            <a:r>
              <a:rPr lang="en-US" sz="1800" dirty="0"/>
              <a:t>= </a:t>
            </a:r>
            <a:r>
              <a:rPr lang="en-US" sz="1800" dirty="0" err="1" smtClean="0"/>
              <a:t>workpiece.shape.$value</a:t>
            </a:r>
            <a:r>
              <a:rPr lang="en-US" sz="1800" dirty="0" smtClean="0"/>
              <a:t>;</a:t>
            </a:r>
            <a:r>
              <a:rPr lang="en-US" sz="1800" dirty="0"/>
              <a:t>	</a:t>
            </a:r>
            <a:r>
              <a:rPr lang="en-US" sz="1800" dirty="0" smtClean="0"/>
              <a:t>// application specific decode of #20</a:t>
            </a:r>
            <a:endParaRPr lang="en-US" sz="1800" dirty="0"/>
          </a:p>
          <a:p>
            <a:r>
              <a:rPr lang="en-US" sz="1800" dirty="0" smtClean="0"/>
              <a:t>}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610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Crowd Sourcing</a:t>
            </a:r>
            <a:br>
              <a:rPr lang="en-US" dirty="0" smtClean="0"/>
            </a:br>
            <a:r>
              <a:rPr lang="en-US" dirty="0" smtClean="0"/>
              <a:t>Massive Product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772400" cy="16002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esign of a complete aircraft, ship or vehicle</a:t>
            </a:r>
          </a:p>
          <a:p>
            <a:r>
              <a:rPr lang="en-US" dirty="0" smtClean="0"/>
              <a:t>Manufacturing operations across a supply chain</a:t>
            </a:r>
          </a:p>
          <a:p>
            <a:r>
              <a:rPr lang="en-US" dirty="0" smtClean="0"/>
              <a:t>Construction of a skyscraper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3932349"/>
            <a:ext cx="7772400" cy="208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5621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9812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384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8956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528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10000" indent="-228600" algn="l" defTabSz="762000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Times New Roman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The models are massive</a:t>
            </a:r>
          </a:p>
          <a:p>
            <a:r>
              <a:rPr lang="en-US" kern="0" dirty="0" smtClean="0"/>
              <a:t>The models are made by thousands and used by millions</a:t>
            </a:r>
          </a:p>
          <a:p>
            <a:r>
              <a:rPr lang="en-US" kern="0" dirty="0" smtClean="0"/>
              <a:t>The models will require extensive programming outside of a single CAD, CAM or BIM system</a:t>
            </a:r>
          </a:p>
        </p:txBody>
      </p:sp>
    </p:spTree>
    <p:extLst>
      <p:ext uri="{BB962C8B-B14F-4D97-AF65-F5344CB8AC3E}">
        <p14:creationId xmlns:p14="http://schemas.microsoft.com/office/powerpoint/2010/main" val="13014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Streaming (JSON)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Encoding of entity stream is application dependent</a:t>
            </a:r>
          </a:p>
          <a:p>
            <a:pPr lvl="1"/>
            <a:r>
              <a:rPr lang="en-US" dirty="0" smtClean="0"/>
              <a:t>Not defined in Part 21 Edition 3</a:t>
            </a:r>
          </a:p>
          <a:p>
            <a:pPr lvl="1"/>
            <a:r>
              <a:rPr lang="en-US" dirty="0" smtClean="0"/>
              <a:t>Expectation is AP teams and others will define a required encoding on the anchor name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JSON encoding of the </a:t>
            </a:r>
            <a:r>
              <a:rPr lang="en-US" dirty="0" err="1" smtClean="0"/>
              <a:t>toolpath</a:t>
            </a:r>
            <a:endParaRPr lang="en-US" dirty="0" smtClean="0"/>
          </a:p>
          <a:p>
            <a:pPr lvl="1"/>
            <a:r>
              <a:rPr lang="en-US" dirty="0" smtClean="0"/>
              <a:t>A BOM XML encoding of the PDM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67000" y="1676400"/>
            <a:ext cx="283443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ANCHOR;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toolpath</a:t>
            </a:r>
            <a:r>
              <a:rPr lang="en-US" dirty="0" smtClean="0"/>
              <a:t>&gt; </a:t>
            </a:r>
            <a:r>
              <a:rPr lang="en-US" dirty="0"/>
              <a:t>= </a:t>
            </a:r>
            <a:r>
              <a:rPr lang="en-US" dirty="0" smtClean="0"/>
              <a:t>&lt;#20&gt;; </a:t>
            </a:r>
          </a:p>
          <a:p>
            <a:r>
              <a:rPr lang="en-US" dirty="0" smtClean="0"/>
              <a:t>&lt;PDM&gt; = &lt;#30&gt;;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9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examples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http://www.steptools.com/demos/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31" y="2057400"/>
            <a:ext cx="814277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1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u="sng" dirty="0" smtClean="0"/>
              <a:t>Anchors are not part of the information model</a:t>
            </a:r>
          </a:p>
          <a:p>
            <a:r>
              <a:rPr lang="en-US" dirty="0" smtClean="0"/>
              <a:t>Anchors expose information so that it can be referenced</a:t>
            </a:r>
          </a:p>
          <a:p>
            <a:r>
              <a:rPr lang="en-US" dirty="0" smtClean="0"/>
              <a:t>Exposed information does not have to be in the information model</a:t>
            </a:r>
          </a:p>
          <a:p>
            <a:pPr lvl="1"/>
            <a:r>
              <a:rPr lang="en-US" dirty="0" smtClean="0"/>
              <a:t>A picture (jpeg) that shows the content</a:t>
            </a:r>
          </a:p>
          <a:p>
            <a:pPr lvl="1"/>
            <a:r>
              <a:rPr lang="en-US" dirty="0" smtClean="0"/>
              <a:t>A movie showing how to assemble the tool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572000"/>
            <a:ext cx="72523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ANCHOR;</a:t>
            </a:r>
          </a:p>
          <a:p>
            <a:r>
              <a:rPr lang="en-US" dirty="0" smtClean="0"/>
              <a:t>&lt;picture&gt; = abc.jpeg;</a:t>
            </a:r>
          </a:p>
          <a:p>
            <a:r>
              <a:rPr lang="en-US" dirty="0" smtClean="0"/>
              <a:t>&lt;movie&gt; = &lt;</a:t>
            </a:r>
            <a:r>
              <a:rPr lang="en-US" dirty="0" smtClean="0">
                <a:hlinkClick r:id="rId2"/>
              </a:rPr>
              <a:t>http://home.big.com/tool_assembly.wmv</a:t>
            </a:r>
            <a:r>
              <a:rPr lang="en-US" dirty="0" smtClean="0"/>
              <a:t>&gt;;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tool_tip</a:t>
            </a:r>
            <a:r>
              <a:rPr lang="en-US" dirty="0" smtClean="0"/>
              <a:t>&gt; = #20;   // stream defined as per previous slide</a:t>
            </a:r>
          </a:p>
          <a:p>
            <a:r>
              <a:rPr lang="en-US" dirty="0" smtClean="0"/>
              <a:t>ENDSEC;</a:t>
            </a:r>
          </a:p>
        </p:txBody>
      </p:sp>
    </p:spTree>
    <p:extLst>
      <p:ext uri="{BB962C8B-B14F-4D97-AF65-F5344CB8AC3E}">
        <p14:creationId xmlns:p14="http://schemas.microsoft.com/office/powerpoint/2010/main" val="418207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Expectation is that there will be at least three types of anchors</a:t>
            </a:r>
          </a:p>
          <a:p>
            <a:pPr lvl="1"/>
            <a:r>
              <a:rPr lang="en-US" dirty="0" smtClean="0"/>
              <a:t>Anchors whose meaning and content is defined in a standard</a:t>
            </a:r>
          </a:p>
          <a:p>
            <a:pPr lvl="1"/>
            <a:r>
              <a:rPr lang="en-US" dirty="0" smtClean="0"/>
              <a:t>Anchors whose meaning and content is defined by a recommended practice</a:t>
            </a:r>
          </a:p>
          <a:p>
            <a:pPr lvl="1"/>
            <a:r>
              <a:rPr lang="en-US" dirty="0" smtClean="0"/>
              <a:t>Anchors whose meaning and content is defined by an application</a:t>
            </a:r>
          </a:p>
          <a:p>
            <a:r>
              <a:rPr lang="en-US" dirty="0" smtClean="0"/>
              <a:t>The file_name.name attribute of the Header section defines the governing authority for the anchor names and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5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Tags {} allow additional data to be included with anchors</a:t>
            </a:r>
          </a:p>
          <a:p>
            <a:r>
              <a:rPr lang="en-US" dirty="0"/>
              <a:t>A</a:t>
            </a:r>
            <a:r>
              <a:rPr lang="en-US" dirty="0" smtClean="0"/>
              <a:t>nchors and tags are </a:t>
            </a:r>
            <a:r>
              <a:rPr lang="en-US" b="1" u="sng" dirty="0" smtClean="0"/>
              <a:t>not part of the information model</a:t>
            </a:r>
          </a:p>
          <a:p>
            <a:r>
              <a:rPr lang="en-US" dirty="0" smtClean="0"/>
              <a:t>Tags are {label: value} with value in P21 syntax</a:t>
            </a:r>
          </a:p>
          <a:p>
            <a:r>
              <a:rPr lang="en-US" dirty="0" smtClean="0"/>
              <a:t>Possible uses</a:t>
            </a:r>
          </a:p>
          <a:p>
            <a:pPr lvl="1"/>
            <a:r>
              <a:rPr lang="en-US" dirty="0" smtClean="0"/>
              <a:t>Simplify programming tasks</a:t>
            </a:r>
          </a:p>
          <a:p>
            <a:pPr lvl="1"/>
            <a:r>
              <a:rPr lang="en-US" dirty="0" smtClean="0"/>
              <a:t>Additional data structures to improve efficiency</a:t>
            </a:r>
          </a:p>
          <a:p>
            <a:pPr lvl="1"/>
            <a:r>
              <a:rPr lang="en-US" dirty="0" smtClean="0"/>
              <a:t>Documentation for </a:t>
            </a:r>
            <a:r>
              <a:rPr lang="en-US" dirty="0"/>
              <a:t>the </a:t>
            </a:r>
            <a:r>
              <a:rPr lang="en-US" dirty="0" smtClean="0"/>
              <a:t>STEP mapping to </a:t>
            </a:r>
            <a:r>
              <a:rPr lang="en-US" dirty="0"/>
              <a:t>an item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352871"/>
            <a:ext cx="787927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&lt;status&gt; </a:t>
            </a:r>
            <a:r>
              <a:rPr lang="en-US" dirty="0"/>
              <a:t>= #10  </a:t>
            </a:r>
            <a:r>
              <a:rPr lang="en-US" dirty="0" smtClean="0"/>
              <a:t>{</a:t>
            </a:r>
            <a:r>
              <a:rPr lang="en-US" dirty="0" err="1" smtClean="0"/>
              <a:t>by:</a:t>
            </a:r>
            <a:r>
              <a:rPr lang="en-US" dirty="0" err="1"/>
              <a:t>’manufacturing</a:t>
            </a:r>
            <a:r>
              <a:rPr lang="en-US" dirty="0"/>
              <a:t>’} {</a:t>
            </a:r>
            <a:r>
              <a:rPr lang="en-US" dirty="0" err="1" smtClean="0"/>
              <a:t>status:.GREEN</a:t>
            </a:r>
            <a:r>
              <a:rPr lang="en-US" dirty="0" smtClean="0"/>
              <a:t>.};</a:t>
            </a:r>
          </a:p>
          <a:p>
            <a:r>
              <a:rPr lang="en-US" dirty="0" smtClean="0"/>
              <a:t>&lt;index&gt; </a:t>
            </a:r>
            <a:r>
              <a:rPr lang="en-US" dirty="0"/>
              <a:t>= $</a:t>
            </a:r>
            <a:r>
              <a:rPr lang="en-US" dirty="0" smtClean="0"/>
              <a:t> {dictionary:((‘</a:t>
            </a:r>
            <a:r>
              <a:rPr lang="en-US" dirty="0" err="1" smtClean="0"/>
              <a:t>pd</a:t>
            </a:r>
            <a:r>
              <a:rPr lang="en-US" dirty="0" smtClean="0"/>
              <a:t>’,‘</a:t>
            </a:r>
            <a:r>
              <a:rPr lang="en-US" dirty="0" err="1" smtClean="0"/>
              <a:t>sdr</a:t>
            </a:r>
            <a:r>
              <a:rPr lang="en-US" dirty="0" smtClean="0"/>
              <a:t>’, ‘rep’), (#10, #20, #40))};</a:t>
            </a:r>
          </a:p>
          <a:p>
            <a:r>
              <a:rPr lang="en-US" dirty="0" smtClean="0"/>
              <a:t>&lt;shape&gt;  = #60 {path: (#10, #14, #52)};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1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IETF allows anchors to be applied to many kinds of values</a:t>
            </a:r>
          </a:p>
          <a:p>
            <a:r>
              <a:rPr lang="en-US" dirty="0" smtClean="0"/>
              <a:t>If the values in a STEP file can be anchored then they can be used in applications</a:t>
            </a:r>
          </a:p>
          <a:p>
            <a:r>
              <a:rPr lang="en-US" dirty="0" smtClean="0"/>
              <a:t>For example it becomes possible to reference the X, Y and Z of a point as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xample.stp#x</a:t>
            </a:r>
            <a:r>
              <a:rPr lang="en-US" dirty="0" smtClean="0"/>
              <a:t>, </a:t>
            </a:r>
            <a:r>
              <a:rPr lang="en-US" dirty="0" err="1" smtClean="0"/>
              <a:t>example.stp#y</a:t>
            </a:r>
            <a:r>
              <a:rPr lang="en-US" dirty="0" smtClean="0"/>
              <a:t> and </a:t>
            </a:r>
            <a:r>
              <a:rPr lang="en-US" dirty="0" err="1" smtClean="0"/>
              <a:t>example.stp#z</a:t>
            </a:r>
            <a:endParaRPr lang="en-US" dirty="0" smtClean="0"/>
          </a:p>
          <a:p>
            <a:r>
              <a:rPr lang="en-US" dirty="0" smtClean="0"/>
              <a:t>In order to enable this functionality we need to define the values in the file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091385"/>
            <a:ext cx="12234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ANCHOR;</a:t>
            </a:r>
          </a:p>
          <a:p>
            <a:r>
              <a:rPr lang="en-US" sz="1800" dirty="0" smtClean="0"/>
              <a:t>&lt;</a:t>
            </a:r>
            <a:r>
              <a:rPr lang="en-US" sz="1800" dirty="0"/>
              <a:t>x&gt; </a:t>
            </a:r>
            <a:r>
              <a:rPr lang="en-US" sz="1800" dirty="0" smtClean="0"/>
              <a:t>= 1.0</a:t>
            </a:r>
            <a:endParaRPr lang="en-US" sz="1800" dirty="0"/>
          </a:p>
          <a:p>
            <a:r>
              <a:rPr lang="en-US" sz="1800" dirty="0"/>
              <a:t>&lt;y&gt; </a:t>
            </a:r>
            <a:r>
              <a:rPr lang="en-US" sz="1800" dirty="0" smtClean="0"/>
              <a:t>=  0.0</a:t>
            </a:r>
            <a:endParaRPr lang="en-US" sz="1800" dirty="0"/>
          </a:p>
          <a:p>
            <a:r>
              <a:rPr lang="en-US" sz="1800" dirty="0"/>
              <a:t>&lt;z&gt; =  </a:t>
            </a:r>
            <a:r>
              <a:rPr lang="en-US" sz="1800" dirty="0" smtClean="0"/>
              <a:t>-1.0</a:t>
            </a:r>
          </a:p>
          <a:p>
            <a:r>
              <a:rPr lang="en-US" sz="1800" dirty="0" smtClean="0"/>
              <a:t>ENDSEC;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904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Names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819400"/>
          </a:xfrm>
        </p:spPr>
        <p:txBody>
          <a:bodyPr/>
          <a:lstStyle/>
          <a:p>
            <a:r>
              <a:rPr lang="en-US" dirty="0" smtClean="0"/>
              <a:t>But we would like the values to be in our information model </a:t>
            </a:r>
          </a:p>
          <a:p>
            <a:r>
              <a:rPr lang="en-US" dirty="0" smtClean="0"/>
              <a:t>So @ notation has been added to represent values</a:t>
            </a:r>
          </a:p>
          <a:p>
            <a:pPr lvl="1"/>
            <a:r>
              <a:rPr lang="en-US" dirty="0" smtClean="0"/>
              <a:t>#100 is an entity instance</a:t>
            </a:r>
          </a:p>
          <a:p>
            <a:pPr lvl="1"/>
            <a:r>
              <a:rPr lang="en-US" dirty="0" smtClean="0"/>
              <a:t>@10 is a value instance</a:t>
            </a:r>
          </a:p>
          <a:p>
            <a:pPr lvl="1"/>
            <a:r>
              <a:rPr lang="en-US" dirty="0" smtClean="0"/>
              <a:t>Same identifier number cannot be used for both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923472"/>
            <a:ext cx="12234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ANCHOR;</a:t>
            </a:r>
          </a:p>
          <a:p>
            <a:r>
              <a:rPr lang="en-US" sz="1800" dirty="0" smtClean="0"/>
              <a:t>&lt;</a:t>
            </a:r>
            <a:r>
              <a:rPr lang="en-US" sz="1800" dirty="0"/>
              <a:t>x&gt; </a:t>
            </a:r>
            <a:r>
              <a:rPr lang="en-US" sz="1800" dirty="0" smtClean="0"/>
              <a:t>= 1.0</a:t>
            </a:r>
            <a:endParaRPr lang="en-US" sz="1800" dirty="0"/>
          </a:p>
          <a:p>
            <a:r>
              <a:rPr lang="en-US" sz="1800" dirty="0"/>
              <a:t>&lt;y&gt; </a:t>
            </a:r>
            <a:r>
              <a:rPr lang="en-US" sz="1800" dirty="0" smtClean="0"/>
              <a:t>=  0.0</a:t>
            </a:r>
            <a:endParaRPr lang="en-US" sz="1800" dirty="0"/>
          </a:p>
          <a:p>
            <a:r>
              <a:rPr lang="en-US" sz="1800" dirty="0"/>
              <a:t>&lt;z&gt; =  </a:t>
            </a:r>
            <a:r>
              <a:rPr lang="en-US" sz="1800" dirty="0" smtClean="0"/>
              <a:t>-1.0</a:t>
            </a:r>
          </a:p>
          <a:p>
            <a:r>
              <a:rPr lang="en-US" sz="1800" dirty="0" smtClean="0"/>
              <a:t>ENDSEC;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4923472"/>
            <a:ext cx="1569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REFERENCE;</a:t>
            </a:r>
          </a:p>
          <a:p>
            <a:r>
              <a:rPr lang="en-US" sz="1800" dirty="0" smtClean="0"/>
              <a:t>@10 = &lt;#x&gt;</a:t>
            </a:r>
            <a:endParaRPr lang="en-US" sz="1800" dirty="0"/>
          </a:p>
          <a:p>
            <a:r>
              <a:rPr lang="en-US" sz="1800" dirty="0" smtClean="0"/>
              <a:t>@20 =  &lt;#y&gt;</a:t>
            </a:r>
            <a:endParaRPr lang="en-US" sz="1800" dirty="0"/>
          </a:p>
          <a:p>
            <a:r>
              <a:rPr lang="en-US" sz="1800" dirty="0" smtClean="0"/>
              <a:t>@30 </a:t>
            </a:r>
            <a:r>
              <a:rPr lang="en-US" sz="1800" dirty="0"/>
              <a:t>=  </a:t>
            </a:r>
            <a:r>
              <a:rPr lang="en-US" sz="1800" dirty="0" smtClean="0"/>
              <a:t>&lt;#z&gt;</a:t>
            </a:r>
          </a:p>
          <a:p>
            <a:r>
              <a:rPr lang="en-US" sz="1800" dirty="0" smtClean="0"/>
              <a:t>ENDSEC;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4931229"/>
            <a:ext cx="3828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DATA;</a:t>
            </a:r>
          </a:p>
          <a:p>
            <a:r>
              <a:rPr lang="en-US" sz="1800" dirty="0" smtClean="0"/>
              <a:t>#200 = POINT (‘’, (@10, @20, @30));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ENDSEC;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553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New features to enable massive product models</a:t>
            </a:r>
          </a:p>
          <a:p>
            <a:r>
              <a:rPr lang="en-US" dirty="0" smtClean="0"/>
              <a:t>New features to enable intelligent programming</a:t>
            </a:r>
          </a:p>
          <a:p>
            <a:r>
              <a:rPr lang="en-US" u="sng" dirty="0" smtClean="0"/>
              <a:t>Other enhancements</a:t>
            </a:r>
          </a:p>
          <a:p>
            <a:pPr lvl="1"/>
            <a:r>
              <a:rPr lang="en-US" dirty="0" smtClean="0"/>
              <a:t>Referencing legacy data</a:t>
            </a:r>
          </a:p>
          <a:p>
            <a:pPr lvl="1"/>
            <a:r>
              <a:rPr lang="en-US" dirty="0" smtClean="0"/>
              <a:t>EXPRESS constants</a:t>
            </a:r>
          </a:p>
          <a:p>
            <a:pPr lvl="1"/>
            <a:r>
              <a:rPr lang="en-US" dirty="0" smtClean="0"/>
              <a:t>Updated multi-lingual string character set to ISO 10646</a:t>
            </a:r>
          </a:p>
          <a:p>
            <a:pPr lvl="1"/>
            <a:r>
              <a:rPr lang="en-US" dirty="0" smtClean="0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28473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anchor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438400"/>
          </a:xfrm>
        </p:spPr>
        <p:txBody>
          <a:bodyPr/>
          <a:lstStyle/>
          <a:p>
            <a:r>
              <a:rPr lang="en-US" dirty="0" smtClean="0"/>
              <a:t>A numeric anchor is a reference to an instance in the file</a:t>
            </a:r>
          </a:p>
          <a:p>
            <a:pPr lvl="1"/>
            <a:r>
              <a:rPr lang="en-US" dirty="0" smtClean="0">
                <a:hlinkClick r:id="rId2"/>
              </a:rPr>
              <a:t>http://www.old.com/example.ifc#20</a:t>
            </a:r>
            <a:endParaRPr lang="en-US" dirty="0" smtClean="0"/>
          </a:p>
          <a:p>
            <a:r>
              <a:rPr lang="en-US" dirty="0" smtClean="0"/>
              <a:t>This allows new P21 files to address legacy data without changing that legacy data</a:t>
            </a:r>
          </a:p>
          <a:p>
            <a:r>
              <a:rPr lang="en-US" dirty="0" smtClean="0"/>
              <a:t>IFC applications may want to use GUIDs as anchors</a:t>
            </a:r>
          </a:p>
          <a:p>
            <a:r>
              <a:rPr lang="en-US" dirty="0" smtClean="0"/>
              <a:t>EXPRESS constants can be referenced from the anchor section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188803"/>
            <a:ext cx="8439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ANCHOR</a:t>
            </a:r>
          </a:p>
          <a:p>
            <a:r>
              <a:rPr lang="en-US" sz="1600" dirty="0" smtClean="0"/>
              <a:t>&lt;</a:t>
            </a:r>
            <a:r>
              <a:rPr lang="en-US" sz="1600" dirty="0" err="1" smtClean="0"/>
              <a:t>express_constant</a:t>
            </a:r>
            <a:r>
              <a:rPr lang="en-US" sz="1600" dirty="0"/>
              <a:t>&gt; = MATHEMATICAL_FUNCTIONS_SCHEMA.THE_NEGPI_PI_INTERVAL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ENDSEC;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21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dirty="0" smtClean="0"/>
              <a:t>REFERENCE section defines data for the DATA section</a:t>
            </a:r>
          </a:p>
          <a:p>
            <a:r>
              <a:rPr lang="en-US" dirty="0" smtClean="0"/>
              <a:t>REFERENCE section is part of the information model</a:t>
            </a:r>
          </a:p>
          <a:p>
            <a:r>
              <a:rPr lang="en-US" dirty="0" smtClean="0"/>
              <a:t>So more tightly constrained than the ANCHOR section</a:t>
            </a:r>
          </a:p>
          <a:p>
            <a:pPr lvl="1"/>
            <a:r>
              <a:rPr lang="en-US" dirty="0" smtClean="0"/>
              <a:t>All references must resolve to valid P21 files</a:t>
            </a:r>
          </a:p>
          <a:p>
            <a:pPr lvl="1"/>
            <a:r>
              <a:rPr lang="en-US" dirty="0" smtClean="0"/>
              <a:t>If reference is not a P21 file then server must convert</a:t>
            </a:r>
          </a:p>
          <a:p>
            <a:pPr lvl="1"/>
            <a:r>
              <a:rPr lang="en-US" dirty="0" smtClean="0"/>
              <a:t>After delivery an entity or value is selected using the anchor</a:t>
            </a:r>
          </a:p>
          <a:p>
            <a:pPr lvl="1"/>
            <a:r>
              <a:rPr lang="en-US" dirty="0" smtClean="0"/>
              <a:t>If no anchor is given then an implied anchor of #answer is assumed</a:t>
            </a:r>
          </a:p>
          <a:p>
            <a:pPr lvl="1"/>
            <a:r>
              <a:rPr lang="en-US" dirty="0" smtClean="0"/>
              <a:t>Chasing may occur if the anchor identifies another URL</a:t>
            </a:r>
          </a:p>
          <a:p>
            <a:pPr lvl="1"/>
            <a:r>
              <a:rPr lang="en-US" dirty="0" smtClean="0"/>
              <a:t>Processing system must detect infinite loops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3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Extensible information models</a:t>
            </a:r>
          </a:p>
          <a:p>
            <a:pPr lvl="1"/>
            <a:r>
              <a:rPr lang="en-US" dirty="0" smtClean="0"/>
              <a:t>STEP for design</a:t>
            </a:r>
          </a:p>
          <a:p>
            <a:pPr lvl="1"/>
            <a:r>
              <a:rPr lang="en-US" dirty="0" smtClean="0"/>
              <a:t>STEP-NC for manufacturing</a:t>
            </a:r>
          </a:p>
          <a:p>
            <a:pPr lvl="1"/>
            <a:r>
              <a:rPr lang="en-US" dirty="0" smtClean="0"/>
              <a:t>IFC for building and construction</a:t>
            </a:r>
          </a:p>
          <a:p>
            <a:pPr lvl="1"/>
            <a:r>
              <a:rPr lang="en-US" dirty="0" smtClean="0"/>
              <a:t>Other file types – JT, XML, 3DPDF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CAD, CAM and BIM systems that can make data for very large fragments of the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4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Multi-lingual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 set for Part 21 defined before UTF-8 encoding of ISO 10646 became available</a:t>
            </a:r>
          </a:p>
          <a:p>
            <a:pPr lvl="1"/>
            <a:r>
              <a:rPr lang="en-US" dirty="0" smtClean="0"/>
              <a:t>Multi-lingual support is very important</a:t>
            </a:r>
          </a:p>
          <a:p>
            <a:pPr lvl="1"/>
            <a:r>
              <a:rPr lang="en-US" dirty="0" smtClean="0"/>
              <a:t>Part 21 e1 and e2 defined their own methods</a:t>
            </a:r>
          </a:p>
          <a:p>
            <a:pPr lvl="1"/>
            <a:r>
              <a:rPr lang="en-US" dirty="0" smtClean="0"/>
              <a:t>Special software required</a:t>
            </a:r>
          </a:p>
          <a:p>
            <a:r>
              <a:rPr lang="en-US" dirty="0" smtClean="0"/>
              <a:t>Edition 3 allows UTF-8 encoding of ISO 10646 characters</a:t>
            </a:r>
          </a:p>
          <a:p>
            <a:pPr lvl="1"/>
            <a:r>
              <a:rPr lang="en-US" dirty="0" smtClean="0"/>
              <a:t>Coding is now familiar to most programmers</a:t>
            </a:r>
          </a:p>
          <a:p>
            <a:pPr lvl="1"/>
            <a:r>
              <a:rPr lang="en-US" dirty="0" smtClean="0"/>
              <a:t>Support for legacy will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1981200"/>
          </a:xfrm>
        </p:spPr>
        <p:txBody>
          <a:bodyPr/>
          <a:lstStyle/>
          <a:p>
            <a:r>
              <a:rPr lang="en-US" dirty="0" smtClean="0"/>
              <a:t>Since DIS submission a section has been added for digital signatures </a:t>
            </a:r>
          </a:p>
          <a:p>
            <a:r>
              <a:rPr lang="en-US" dirty="0" smtClean="0"/>
              <a:t>Signature based on hash of contents and crypto key</a:t>
            </a:r>
          </a:p>
          <a:p>
            <a:r>
              <a:rPr lang="en-US" dirty="0" smtClean="0"/>
              <a:t>Assures source of data and absence of tampering</a:t>
            </a:r>
          </a:p>
          <a:p>
            <a:r>
              <a:rPr lang="en-US" dirty="0" err="1" smtClean="0"/>
              <a:t>Comodo</a:t>
            </a:r>
            <a:r>
              <a:rPr lang="en-US" dirty="0" smtClean="0"/>
              <a:t>, Go </a:t>
            </a:r>
            <a:r>
              <a:rPr lang="en-US" dirty="0"/>
              <a:t>Daddy </a:t>
            </a:r>
            <a:r>
              <a:rPr lang="en-US" dirty="0" smtClean="0"/>
              <a:t>and </a:t>
            </a:r>
            <a:r>
              <a:rPr lang="en-US" dirty="0" err="1" smtClean="0"/>
              <a:t>GlobalSign</a:t>
            </a:r>
            <a:r>
              <a:rPr lang="en-US" dirty="0" smtClean="0"/>
              <a:t> are widely recognized as suppliers of the necessary root crypto key</a:t>
            </a:r>
          </a:p>
          <a:p>
            <a:r>
              <a:rPr lang="en-US" dirty="0" smtClean="0"/>
              <a:t>Many organizations use this mechanism to sign DLL’s</a:t>
            </a:r>
          </a:p>
          <a:p>
            <a:pPr lvl="1"/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en.wikipedia.org/wiki/Digital_signature</a:t>
            </a:r>
            <a:r>
              <a:rPr lang="en-US" sz="18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921" y="5230488"/>
            <a:ext cx="8935459" cy="10772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/>
              <a:t>SIGNATURE; </a:t>
            </a:r>
            <a:br>
              <a:rPr lang="en-US" sz="1600" dirty="0"/>
            </a:br>
            <a:r>
              <a:rPr lang="en-US" sz="1600" dirty="0"/>
              <a:t>vnjfn457vfu0+v8vhn9vnfnvbgbjdnvnjfn457vfu0+v8vhn9vnfnvbgbjdnvnjfn457vfu0+v8vhn9vnfnvbgbjdn </a:t>
            </a:r>
            <a:br>
              <a:rPr lang="en-US" sz="1600" dirty="0"/>
            </a:br>
            <a:r>
              <a:rPr lang="en-US" sz="1600" dirty="0"/>
              <a:t>buic889ruivuj890fv89vbhfuntf565sdfujhiofbhf789d0bhfgbhfguvbh78vfvvbhbvydu8vbffvbdsuivdfvbfuy </a:t>
            </a:r>
            <a:br>
              <a:rPr lang="en-US" sz="1600" dirty="0"/>
            </a:br>
            <a:r>
              <a:rPr lang="en-US" sz="1600" dirty="0"/>
              <a:t>END_SECTION;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0" y="501426"/>
            <a:ext cx="221887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Added after DIS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70697"/>
            <a:ext cx="2218877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Added after DIS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4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Anchor section enables references into the data</a:t>
            </a:r>
          </a:p>
          <a:p>
            <a:r>
              <a:rPr lang="en-US" dirty="0" smtClean="0"/>
              <a:t>Reference section enables references out of the data</a:t>
            </a:r>
          </a:p>
          <a:p>
            <a:r>
              <a:rPr lang="en-US" dirty="0"/>
              <a:t>ZIP/directory organization for modularity and abstraction</a:t>
            </a:r>
          </a:p>
          <a:p>
            <a:r>
              <a:rPr lang="en-US" dirty="0" smtClean="0"/>
              <a:t>Tags on anchors enable new kinds of data structures</a:t>
            </a:r>
          </a:p>
          <a:p>
            <a:r>
              <a:rPr lang="en-US" dirty="0" smtClean="0"/>
              <a:t>Value names enable references to values</a:t>
            </a:r>
          </a:p>
          <a:p>
            <a:r>
              <a:rPr lang="en-US" dirty="0" smtClean="0"/>
              <a:t>JavaScript binding enables intelligent applications</a:t>
            </a:r>
          </a:p>
          <a:p>
            <a:r>
              <a:rPr lang="en-US" dirty="0" smtClean="0"/>
              <a:t>Signature section assures data source and prevents tampering</a:t>
            </a:r>
          </a:p>
          <a:p>
            <a:r>
              <a:rPr lang="en-US" dirty="0" smtClean="0"/>
              <a:t>Character set updated to UTF-8 ISO 10646</a:t>
            </a:r>
          </a:p>
        </p:txBody>
      </p:sp>
    </p:spTree>
    <p:extLst>
      <p:ext uri="{BB962C8B-B14F-4D97-AF65-F5344CB8AC3E}">
        <p14:creationId xmlns:p14="http://schemas.microsoft.com/office/powerpoint/2010/main" val="188923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Edition 3 adds references, intelligence and data structures  to STEP, STEP-NC and IFC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assive shared product models</a:t>
            </a:r>
          </a:p>
          <a:p>
            <a:pPr lvl="1"/>
            <a:r>
              <a:rPr lang="en-US" dirty="0" smtClean="0"/>
              <a:t>Open and closed loop manufacturing</a:t>
            </a:r>
          </a:p>
          <a:p>
            <a:pPr lvl="1"/>
            <a:r>
              <a:rPr lang="en-US" dirty="0" smtClean="0"/>
              <a:t>Intelligent buildings</a:t>
            </a:r>
          </a:p>
          <a:p>
            <a:r>
              <a:rPr lang="en-US" dirty="0" smtClean="0"/>
              <a:t>Sent to Geneva for DIS ballot</a:t>
            </a:r>
          </a:p>
          <a:p>
            <a:pPr lvl="1"/>
            <a:r>
              <a:rPr lang="en-US" dirty="0" smtClean="0"/>
              <a:t>Ongoing verification</a:t>
            </a:r>
          </a:p>
          <a:p>
            <a:pPr lvl="1"/>
            <a:r>
              <a:rPr lang="en-US" dirty="0" smtClean="0"/>
              <a:t>Open source examples on STEP Tools web site</a:t>
            </a:r>
          </a:p>
          <a:p>
            <a:pPr lvl="1"/>
            <a:r>
              <a:rPr lang="en-US" dirty="0" smtClean="0"/>
              <a:t>New projects starting</a:t>
            </a:r>
          </a:p>
        </p:txBody>
      </p:sp>
    </p:spTree>
    <p:extLst>
      <p:ext uri="{BB962C8B-B14F-4D97-AF65-F5344CB8AC3E}">
        <p14:creationId xmlns:p14="http://schemas.microsoft.com/office/powerpoint/2010/main" val="31580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21 Editions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Very successful - edition 1 in 1994, edition 2 in 2002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mplemented by all the CAD, CAM and BIM vendors.</a:t>
            </a:r>
          </a:p>
          <a:p>
            <a:pPr lvl="1"/>
            <a:r>
              <a:rPr lang="en-US" dirty="0" smtClean="0"/>
              <a:t>Upward compatible across many, many enhancements.</a:t>
            </a:r>
          </a:p>
          <a:p>
            <a:pPr lvl="1"/>
            <a:r>
              <a:rPr lang="en-US" dirty="0" smtClean="0"/>
              <a:t>Very fast performance by translation systems.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Designed for easy implementation</a:t>
            </a:r>
          </a:p>
          <a:p>
            <a:pPr lvl="1"/>
            <a:r>
              <a:rPr lang="en-US" dirty="0" smtClean="0"/>
              <a:t>Minimal data format for maximal upward compatibility.</a:t>
            </a:r>
          </a:p>
          <a:p>
            <a:pPr lvl="1"/>
            <a:r>
              <a:rPr lang="en-US" dirty="0" smtClean="0"/>
              <a:t>No URI’s, OIDs of other fancy features.</a:t>
            </a:r>
          </a:p>
          <a:p>
            <a:pPr lvl="1"/>
            <a:r>
              <a:rPr lang="en-US" dirty="0" smtClean="0"/>
              <a:t>No concessions to easy data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4292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Edition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The file format was designed to be written by one system </a:t>
            </a:r>
            <a:r>
              <a:rPr lang="en-US" dirty="0"/>
              <a:t>in its </a:t>
            </a:r>
            <a:r>
              <a:rPr lang="en-US" dirty="0" smtClean="0"/>
              <a:t>entirety, and read by another system</a:t>
            </a:r>
            <a:r>
              <a:rPr lang="en-US" dirty="0"/>
              <a:t> in its </a:t>
            </a:r>
            <a:r>
              <a:rPr lang="en-US" dirty="0" smtClean="0"/>
              <a:t>entirety.</a:t>
            </a:r>
          </a:p>
          <a:p>
            <a:r>
              <a:rPr lang="en-US" dirty="0" smtClean="0"/>
              <a:t>The information models are hard to program because of all the requirements that must be met to avoid ambiguity and enable extensibility, </a:t>
            </a:r>
            <a:r>
              <a:rPr lang="en-US" u="sng" dirty="0" smtClean="0"/>
              <a:t>but</a:t>
            </a:r>
            <a:r>
              <a:rPr lang="en-US" dirty="0" smtClean="0"/>
              <a:t> the file format does not help.</a:t>
            </a:r>
            <a:endParaRPr lang="en-US" dirty="0"/>
          </a:p>
          <a:p>
            <a:r>
              <a:rPr lang="en-US" dirty="0" smtClean="0"/>
              <a:t>The file format does not make any room for data structures and other elements necessary to build and maintain big systems.</a:t>
            </a:r>
          </a:p>
          <a:p>
            <a:r>
              <a:rPr lang="en-US" dirty="0" smtClean="0"/>
              <a:t>The file format does not allow programs to be mixed with data to enable intelligent functionality.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 of Part 21 Edition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 Product Models</a:t>
            </a:r>
          </a:p>
          <a:p>
            <a:pPr lvl="1"/>
            <a:r>
              <a:rPr lang="en-US" dirty="0"/>
              <a:t>Divide large files into multiple smaller files</a:t>
            </a:r>
          </a:p>
          <a:p>
            <a:pPr lvl="1"/>
            <a:r>
              <a:rPr lang="en-US" dirty="0" smtClean="0"/>
              <a:t>Support data linking outside of a CAD system</a:t>
            </a:r>
          </a:p>
          <a:p>
            <a:pPr lvl="1"/>
            <a:r>
              <a:rPr lang="en-US" dirty="0" smtClean="0"/>
              <a:t>With appropriate abstraction and modularity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Enable easier programming</a:t>
            </a:r>
            <a:endParaRPr lang="en-US" dirty="0"/>
          </a:p>
          <a:p>
            <a:pPr lvl="1"/>
            <a:r>
              <a:rPr lang="en-US" dirty="0" smtClean="0"/>
              <a:t>Make room for efficient data structures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intelligence using JavaScript</a:t>
            </a:r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Upward and downward compatible with e2 and 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382000" cy="4114800"/>
          </a:xfrm>
        </p:spPr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Started in Stockholm in June 2012</a:t>
            </a:r>
          </a:p>
          <a:p>
            <a:pPr lvl="1"/>
            <a:r>
              <a:rPr lang="en-US" dirty="0" smtClean="0"/>
              <a:t>Reviews in Miami (Nov 2012) and Paris (June 2013)</a:t>
            </a:r>
          </a:p>
          <a:p>
            <a:r>
              <a:rPr lang="en-US" dirty="0" smtClean="0"/>
              <a:t>My credentials</a:t>
            </a:r>
          </a:p>
          <a:p>
            <a:pPr lvl="1"/>
            <a:r>
              <a:rPr lang="en-US" dirty="0" smtClean="0"/>
              <a:t>Started STEP tools with graduate students in 1991</a:t>
            </a:r>
          </a:p>
          <a:p>
            <a:pPr lvl="1"/>
            <a:r>
              <a:rPr lang="en-US" dirty="0" smtClean="0"/>
              <a:t>Supplying STEP software to CAD vendors and OEM’s</a:t>
            </a:r>
          </a:p>
          <a:p>
            <a:pPr lvl="1"/>
            <a:r>
              <a:rPr lang="en-US" dirty="0" smtClean="0"/>
              <a:t>Working on DARPA and NIST manufacturing programs</a:t>
            </a:r>
          </a:p>
          <a:p>
            <a:r>
              <a:rPr lang="en-US" dirty="0" smtClean="0"/>
              <a:t>Recent background</a:t>
            </a:r>
          </a:p>
          <a:p>
            <a:pPr lvl="1"/>
            <a:r>
              <a:rPr lang="en-US" dirty="0" smtClean="0"/>
              <a:t>Taught CS 1 to hundreds of students between 2003 &amp; 2012</a:t>
            </a:r>
          </a:p>
          <a:p>
            <a:pPr lvl="1"/>
            <a:r>
              <a:rPr lang="en-US" dirty="0" smtClean="0"/>
              <a:t>Took sabbatical in 2013 with focus on developing the new Part 21edition</a:t>
            </a:r>
          </a:p>
          <a:p>
            <a:pPr lvl="1"/>
            <a:r>
              <a:rPr lang="en-US" dirty="0" smtClean="0"/>
              <a:t>Just taught STEP to some new students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8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r>
              <a:rPr lang="en-US" u="sng" dirty="0" smtClean="0"/>
              <a:t>New features to enable massive product models</a:t>
            </a:r>
          </a:p>
          <a:p>
            <a:pPr lvl="1"/>
            <a:r>
              <a:rPr lang="en-US" dirty="0" smtClean="0"/>
              <a:t>Anchor and Reference sections</a:t>
            </a:r>
          </a:p>
          <a:p>
            <a:pPr lvl="1"/>
            <a:r>
              <a:rPr lang="en-US" dirty="0" smtClean="0"/>
              <a:t>Multi-file types</a:t>
            </a:r>
          </a:p>
          <a:p>
            <a:pPr lvl="1"/>
            <a:r>
              <a:rPr lang="en-US" dirty="0" smtClean="0"/>
              <a:t>ZIP archives</a:t>
            </a:r>
          </a:p>
          <a:p>
            <a:r>
              <a:rPr lang="en-US" dirty="0" smtClean="0"/>
              <a:t>New features to enable intelligent programming</a:t>
            </a:r>
          </a:p>
          <a:p>
            <a:pPr lvl="1"/>
            <a:r>
              <a:rPr lang="en-US" dirty="0" smtClean="0"/>
              <a:t>JavaScript binding</a:t>
            </a:r>
          </a:p>
          <a:p>
            <a:pPr lvl="1"/>
            <a:r>
              <a:rPr lang="en-US" dirty="0" smtClean="0"/>
              <a:t>Anchor tags</a:t>
            </a:r>
          </a:p>
          <a:p>
            <a:pPr lvl="1"/>
            <a:r>
              <a:rPr lang="en-US" dirty="0" smtClean="0"/>
              <a:t>Value names</a:t>
            </a:r>
          </a:p>
          <a:p>
            <a:r>
              <a:rPr lang="en-US" dirty="0" smtClean="0"/>
              <a:t>Other enhancements</a:t>
            </a:r>
          </a:p>
          <a:p>
            <a:pPr lvl="1"/>
            <a:r>
              <a:rPr lang="en-US" dirty="0" smtClean="0"/>
              <a:t>Character set</a:t>
            </a:r>
          </a:p>
          <a:p>
            <a:pPr lvl="1"/>
            <a:r>
              <a:rPr lang="en-US" dirty="0" smtClean="0"/>
              <a:t>Digital signatures</a:t>
            </a:r>
          </a:p>
        </p:txBody>
      </p:sp>
    </p:spTree>
    <p:extLst>
      <p:ext uri="{BB962C8B-B14F-4D97-AF65-F5344CB8AC3E}">
        <p14:creationId xmlns:p14="http://schemas.microsoft.com/office/powerpoint/2010/main" val="336292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9600" y="13716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 ...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tool_tip_usage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tool_tip_unused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$;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#1235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&lt;http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www.tool.com/mill#bottom_face_rep&gt;;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#100= CHAIN_BASED_GEOMETRIC_ITEM_SPECIFIC_USAGE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( . . ., #1234, (#1235,#22,#23) . . .);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Anchors and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3138151"/>
            <a:ext cx="16002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In-bound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4419600"/>
            <a:ext cx="1600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Out-bound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5486400"/>
            <a:ext cx="16002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Nearly Unchanged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11689</TotalTime>
  <Pages>17</Pages>
  <Words>2076</Words>
  <Application>Microsoft Office PowerPoint</Application>
  <PresentationFormat>On-screen Show (4:3)</PresentationFormat>
  <Paragraphs>395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Dave</vt:lpstr>
      <vt:lpstr>Part 21 Edition 3</vt:lpstr>
      <vt:lpstr>Crowd Sourcing Massive Product Models</vt:lpstr>
      <vt:lpstr>Available Elements</vt:lpstr>
      <vt:lpstr>Part 21 Editions 1 &amp; 2</vt:lpstr>
      <vt:lpstr>Issues with Edition 1 &amp; 2</vt:lpstr>
      <vt:lpstr>Design goals of Part 21 Edition 3</vt:lpstr>
      <vt:lpstr>DIS Development</vt:lpstr>
      <vt:lpstr>Slide Organization</vt:lpstr>
      <vt:lpstr>Anchors and References</vt:lpstr>
      <vt:lpstr>Multi-File Type References</vt:lpstr>
      <vt:lpstr>REST Example</vt:lpstr>
      <vt:lpstr>Model Population</vt:lpstr>
      <vt:lpstr>ZIP Archives</vt:lpstr>
      <vt:lpstr>Root Files Abstraction and Modularity</vt:lpstr>
      <vt:lpstr>Abstraction Example</vt:lpstr>
      <vt:lpstr>Advantages</vt:lpstr>
      <vt:lpstr>Slide Organization</vt:lpstr>
      <vt:lpstr>JavaScript Intelligence</vt:lpstr>
      <vt:lpstr>JavaScript Example</vt:lpstr>
      <vt:lpstr>JavaScript Streaming (JSON)</vt:lpstr>
      <vt:lpstr>JavaScript examples http://www.steptools.com/demos/</vt:lpstr>
      <vt:lpstr>Anchors</vt:lpstr>
      <vt:lpstr>Anchors continued</vt:lpstr>
      <vt:lpstr>Anchor Tags</vt:lpstr>
      <vt:lpstr>Value Names</vt:lpstr>
      <vt:lpstr>Value Names continued</vt:lpstr>
      <vt:lpstr>Slide Organization</vt:lpstr>
      <vt:lpstr>Other anchor rules</vt:lpstr>
      <vt:lpstr>Other reference Rules</vt:lpstr>
      <vt:lpstr>Multi-lingual strings</vt:lpstr>
      <vt:lpstr>Digital Signatures</vt:lpstr>
      <vt:lpstr>Technical Summary</vt:lpstr>
      <vt:lpstr>Functional Summary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Martin Hardwick</cp:lastModifiedBy>
  <cp:revision>910</cp:revision>
  <cp:lastPrinted>2000-02-17T02:19:36Z</cp:lastPrinted>
  <dcterms:created xsi:type="dcterms:W3CDTF">1999-01-27T23:51:52Z</dcterms:created>
  <dcterms:modified xsi:type="dcterms:W3CDTF">2014-05-06T00:50:06Z</dcterms:modified>
</cp:coreProperties>
</file>