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1537" r:id="rId6"/>
    <p:sldId id="306" r:id="rId7"/>
    <p:sldId id="1538" r:id="rId8"/>
    <p:sldId id="305" r:id="rId9"/>
    <p:sldId id="303" r:id="rId10"/>
    <p:sldId id="1536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0" autoAdjust="0"/>
    <p:restoredTop sz="94660"/>
  </p:normalViewPr>
  <p:slideViewPr>
    <p:cSldViewPr snapToGrid="0">
      <p:cViewPr varScale="1">
        <p:scale>
          <a:sx n="85" d="100"/>
          <a:sy n="85" d="100"/>
        </p:scale>
        <p:origin x="76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EB3C6-C968-F77C-BD4E-037E1E2DF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CF1D20-CB9F-B7EF-ABFD-24DD92C0C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ED246-65A2-280B-CE0D-0F50D694E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1134-9A31-4008-852C-DA053B00BE48}" type="datetimeFigureOut">
              <a:rPr lang="sv-SE" smtClean="0"/>
              <a:t>2024-06-14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38B03-3B7D-4D52-71E2-B3456205D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7B4F8-335D-5A72-3937-810EB7D33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BF07-C2CA-48CD-83C4-6FC1274FDE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985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BE00C-7610-979E-C451-E82732D3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0FE992-F43B-DC2F-9BFB-00531D473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CF738-EA3E-FD30-C6F5-2A4CDDC30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1134-9A31-4008-852C-DA053B00BE48}" type="datetimeFigureOut">
              <a:rPr lang="sv-SE" smtClean="0"/>
              <a:t>2024-06-14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4545E-E7E9-6D4D-12EC-AFF4D3AA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A5E59-67B6-BB07-50A6-4011D07F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BF07-C2CA-48CD-83C4-6FC1274FDE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823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826DD3-6283-CCB7-B9B7-F348BE4CCC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CFAAF1-1068-A3FF-0D9E-A530E96AA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2301F-BCFE-7E66-5E62-E970C60EC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1134-9A31-4008-852C-DA053B00BE48}" type="datetimeFigureOut">
              <a:rPr lang="sv-SE" smtClean="0"/>
              <a:t>2024-06-14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53897-2E8D-4406-AACA-3F19FC08F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7296F-CBCA-EB6D-6349-02197D20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BF07-C2CA-48CD-83C4-6FC1274FDE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134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29B36-AAE8-8B0B-491B-BEA8EBA4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3A1D4-1DF1-D215-C1A8-FAC15ECE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023D9-6682-36DE-5A94-51092B299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1134-9A31-4008-852C-DA053B00BE48}" type="datetimeFigureOut">
              <a:rPr lang="sv-SE" smtClean="0"/>
              <a:t>2024-06-14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A20C5-3C94-FCE7-5599-3CE1200F6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32EC2-5DAC-AF76-2C41-83855AC7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BF07-C2CA-48CD-83C4-6FC1274FDE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975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F6D0-A0F2-3FBB-C916-197373C87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76BB3-3800-84FB-1C37-1F60554BD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9E327-052E-5DCB-4BAE-50E11CE51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1134-9A31-4008-852C-DA053B00BE48}" type="datetimeFigureOut">
              <a:rPr lang="sv-SE" smtClean="0"/>
              <a:t>2024-06-14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B15FB-47E2-D4DE-9639-D77DE93B5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7D659-7841-F283-B77C-B5847AC2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BF07-C2CA-48CD-83C4-6FC1274FDE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273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A0353-3431-D31E-703A-8741977B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0AD93-BD9E-E291-94D7-3682FFAFD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FAF14-2643-0E93-154D-A82C24538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B9B87-2DC9-E099-2886-2B38BEBD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1134-9A31-4008-852C-DA053B00BE48}" type="datetimeFigureOut">
              <a:rPr lang="sv-SE" smtClean="0"/>
              <a:t>2024-06-14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462D9-72A9-00BA-D801-46025C141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50CD0-D1C8-93FA-535B-0C7406DA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BF07-C2CA-48CD-83C4-6FC1274FDE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420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3E441-7D1C-F9A9-BECC-DFEC0FDBD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B26AC-64B6-CCEC-0D86-56F442080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367B9-55B1-1A69-8870-72EF89757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FD6D01-9769-CA93-7096-B38228A74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5B1CBB-8238-9447-B35F-61062E715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D73447-C303-B54E-FD43-B2B7E0571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1134-9A31-4008-852C-DA053B00BE48}" type="datetimeFigureOut">
              <a:rPr lang="sv-SE" smtClean="0"/>
              <a:t>2024-06-14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7C1E85-A532-FD2F-1906-9A79EE97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68D024-E1C1-F941-E170-85E389833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BF07-C2CA-48CD-83C4-6FC1274FDE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903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16E4-0048-35A1-CEF0-E3148233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D2F24-09AA-9988-18A5-20077C032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1134-9A31-4008-852C-DA053B00BE48}" type="datetimeFigureOut">
              <a:rPr lang="sv-SE" smtClean="0"/>
              <a:t>2024-06-14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83448E-00C0-F7AB-8468-05F506979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9D97A-FDFF-9838-DBFC-C9F6070C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BF07-C2CA-48CD-83C4-6FC1274FDE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098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E0B213-D679-DEA2-D725-1959059E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1134-9A31-4008-852C-DA053B00BE48}" type="datetimeFigureOut">
              <a:rPr lang="sv-SE" smtClean="0"/>
              <a:t>2024-06-14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750762-B849-854B-C546-69FCC3DD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451B3-4692-9CBF-358D-5D33C4B0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BF07-C2CA-48CD-83C4-6FC1274FDE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067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00B6D-944C-3DB5-C13A-92AAFD133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7D6C6-E74E-E4E5-64EB-2BB33F169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F5008-10A1-7239-D7B8-C4F0F782F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D5CE5-5157-3364-2AC5-9F6E2A559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1134-9A31-4008-852C-DA053B00BE48}" type="datetimeFigureOut">
              <a:rPr lang="sv-SE" smtClean="0"/>
              <a:t>2024-06-14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14B2B-1C45-2C04-B5A7-A4BE72AA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608C3-9A0F-DBE7-F693-CD25A87F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BF07-C2CA-48CD-83C4-6FC1274FDE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054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AB6E3-DDFF-F717-818E-68A78AE01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C5179C-5537-DBB0-8B95-7E7FF214B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DCD38-2A51-A047-AF98-21AB51675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5471A-77DC-835A-230D-A7F99C27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1134-9A31-4008-852C-DA053B00BE48}" type="datetimeFigureOut">
              <a:rPr lang="sv-SE" smtClean="0"/>
              <a:t>2024-06-14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01BE3-1A69-E5E7-6683-3034784F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BEB0C-EF58-77A2-630D-1BA4C911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ABF07-C2CA-48CD-83C4-6FC1274FDE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453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4C551-D02B-DFF2-FB88-A2CE64DD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334EA-6996-932C-AB0D-D52353118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EDD2F-4EAF-9262-507C-8241A0D588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B1134-9A31-4008-852C-DA053B00BE48}" type="datetimeFigureOut">
              <a:rPr lang="sv-SE" smtClean="0"/>
              <a:t>2024-06-14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275EE-290C-E928-78A7-02D0FB5A5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BA284-D8B9-1C28-D403-AD7E1E26D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ABF07-C2CA-48CD-83C4-6FC1274FDE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359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F9AFD67-728C-526D-2FAD-455C57C22CBC}"/>
              </a:ext>
            </a:extLst>
          </p:cNvPr>
          <p:cNvSpPr/>
          <p:nvPr/>
        </p:nvSpPr>
        <p:spPr>
          <a:xfrm>
            <a:off x="8249836" y="1893686"/>
            <a:ext cx="1965538" cy="2524484"/>
          </a:xfrm>
          <a:prstGeom prst="rect">
            <a:avLst/>
          </a:prstGeom>
          <a:solidFill>
            <a:srgbClr val="CBFFB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43C5CBA-1075-F050-ACCA-3CDE7AED0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289" y="306109"/>
            <a:ext cx="10668000" cy="863600"/>
          </a:xfrm>
        </p:spPr>
        <p:txBody>
          <a:bodyPr/>
          <a:lstStyle/>
          <a:p>
            <a:r>
              <a:rPr lang="en-US" dirty="0"/>
              <a:t>AP238 E4 – Model Based Manufacturing</a:t>
            </a:r>
            <a:endParaRPr lang="en-US" sz="4400" b="0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73A9E6-425A-CE64-2D77-A0841E0E158F}"/>
              </a:ext>
            </a:extLst>
          </p:cNvPr>
          <p:cNvSpPr/>
          <p:nvPr/>
        </p:nvSpPr>
        <p:spPr>
          <a:xfrm>
            <a:off x="11512" y="1524358"/>
            <a:ext cx="2081283" cy="20428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Q1&amp;2 2023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8EFB6B-3A9A-939B-9C94-6467FEF0D876}"/>
              </a:ext>
            </a:extLst>
          </p:cNvPr>
          <p:cNvSpPr/>
          <p:nvPr/>
        </p:nvSpPr>
        <p:spPr>
          <a:xfrm>
            <a:off x="2100901" y="1527726"/>
            <a:ext cx="2081283" cy="20091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Q3&amp;4 2023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AA03D8-B09E-107D-62C5-F6D69577EA63}"/>
              </a:ext>
            </a:extLst>
          </p:cNvPr>
          <p:cNvSpPr/>
          <p:nvPr/>
        </p:nvSpPr>
        <p:spPr>
          <a:xfrm>
            <a:off x="4182184" y="1527725"/>
            <a:ext cx="2081283" cy="20091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Q1&amp;2 2024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3D4CE7-9AC5-7EA7-AFEC-979E7FD21108}"/>
              </a:ext>
            </a:extLst>
          </p:cNvPr>
          <p:cNvSpPr/>
          <p:nvPr/>
        </p:nvSpPr>
        <p:spPr>
          <a:xfrm>
            <a:off x="6273893" y="1519351"/>
            <a:ext cx="1917222" cy="2039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Q3&amp;4 2024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C69523-A980-4E15-38B9-C6169B447F1C}"/>
              </a:ext>
            </a:extLst>
          </p:cNvPr>
          <p:cNvSpPr/>
          <p:nvPr/>
        </p:nvSpPr>
        <p:spPr>
          <a:xfrm>
            <a:off x="1499986" y="1931861"/>
            <a:ext cx="561320" cy="292389"/>
          </a:xfrm>
          <a:prstGeom prst="rect">
            <a:avLst/>
          </a:prstGeom>
          <a:solidFill>
            <a:srgbClr val="CBFFBC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 Draft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218CF2-F464-7702-F651-AF3B788404D6}"/>
              </a:ext>
            </a:extLst>
          </p:cNvPr>
          <p:cNvSpPr/>
          <p:nvPr/>
        </p:nvSpPr>
        <p:spPr>
          <a:xfrm>
            <a:off x="11512" y="1862815"/>
            <a:ext cx="12065122" cy="46716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5929EA-0CFC-5A6B-D979-EE665CAA7752}"/>
              </a:ext>
            </a:extLst>
          </p:cNvPr>
          <p:cNvSpPr txBox="1"/>
          <p:nvPr/>
        </p:nvSpPr>
        <p:spPr>
          <a:xfrm>
            <a:off x="78492" y="1942757"/>
            <a:ext cx="836768" cy="21544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Drill &amp; Fill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Pentagon 95">
            <a:extLst>
              <a:ext uri="{FF2B5EF4-FFF2-40B4-BE49-F238E27FC236}">
                <a16:creationId xmlns:a16="http://schemas.microsoft.com/office/drawing/2014/main" id="{B0D0AE30-187D-9BC4-F25D-D3BE7E7E0C45}"/>
              </a:ext>
            </a:extLst>
          </p:cNvPr>
          <p:cNvSpPr/>
          <p:nvPr/>
        </p:nvSpPr>
        <p:spPr>
          <a:xfrm>
            <a:off x="2280883" y="2010726"/>
            <a:ext cx="2926892" cy="181184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000" kern="0" dirty="0">
                <a:solidFill>
                  <a:prstClr val="black"/>
                </a:solidFill>
                <a:latin typeface="Arial"/>
                <a:sym typeface="Arial"/>
              </a:rPr>
              <a:t>document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content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6C9D39-21C3-8BE5-EC73-25EF7C6ED25F}"/>
              </a:ext>
            </a:extLst>
          </p:cNvPr>
          <p:cNvSpPr/>
          <p:nvPr/>
        </p:nvSpPr>
        <p:spPr>
          <a:xfrm>
            <a:off x="8197059" y="1524677"/>
            <a:ext cx="2081283" cy="20091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Q1&amp;2 2025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402FA0-25EE-1F14-CB78-417E80653680}"/>
              </a:ext>
            </a:extLst>
          </p:cNvPr>
          <p:cNvSpPr/>
          <p:nvPr/>
        </p:nvSpPr>
        <p:spPr>
          <a:xfrm>
            <a:off x="10247581" y="1519350"/>
            <a:ext cx="1917222" cy="20091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Q3&amp;4 2025</a:t>
            </a:r>
          </a:p>
        </p:txBody>
      </p:sp>
      <p:sp>
        <p:nvSpPr>
          <p:cNvPr id="21" name="Pentagon 95">
            <a:extLst>
              <a:ext uri="{FF2B5EF4-FFF2-40B4-BE49-F238E27FC236}">
                <a16:creationId xmlns:a16="http://schemas.microsoft.com/office/drawing/2014/main" id="{3BE36F82-491B-E6C4-38A4-C2A076B79BCD}"/>
              </a:ext>
            </a:extLst>
          </p:cNvPr>
          <p:cNvSpPr/>
          <p:nvPr/>
        </p:nvSpPr>
        <p:spPr>
          <a:xfrm>
            <a:off x="10289855" y="1938976"/>
            <a:ext cx="1176928" cy="219225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improve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content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A57B05-D36E-E668-C83A-86A222645430}"/>
              </a:ext>
            </a:extLst>
          </p:cNvPr>
          <p:cNvSpPr/>
          <p:nvPr/>
        </p:nvSpPr>
        <p:spPr>
          <a:xfrm>
            <a:off x="7222356" y="4724737"/>
            <a:ext cx="561320" cy="292389"/>
          </a:xfrm>
          <a:prstGeom prst="rect">
            <a:avLst/>
          </a:prstGeom>
          <a:solidFill>
            <a:srgbClr val="CBFFBC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 Draft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85FFA4-905B-95B8-B2C6-DF3AF4673089}"/>
              </a:ext>
            </a:extLst>
          </p:cNvPr>
          <p:cNvSpPr txBox="1"/>
          <p:nvPr/>
        </p:nvSpPr>
        <p:spPr>
          <a:xfrm>
            <a:off x="8031827" y="4719262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EXPRESS definition of requirements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7F728D-F123-F97A-7474-5CB16AD6828A}"/>
              </a:ext>
            </a:extLst>
          </p:cNvPr>
          <p:cNvSpPr/>
          <p:nvPr/>
        </p:nvSpPr>
        <p:spPr>
          <a:xfrm>
            <a:off x="7230370" y="5291089"/>
            <a:ext cx="561320" cy="2712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CIB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Ballot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153749-86DF-DBAB-B170-4EF60C6DE076}"/>
              </a:ext>
            </a:extLst>
          </p:cNvPr>
          <p:cNvSpPr txBox="1"/>
          <p:nvPr/>
        </p:nvSpPr>
        <p:spPr>
          <a:xfrm>
            <a:off x="8063286" y="5870285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English descriptions (final form)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6C1539-8261-ED00-F54C-686C1EDE9DC0}"/>
              </a:ext>
            </a:extLst>
          </p:cNvPr>
          <p:cNvSpPr/>
          <p:nvPr/>
        </p:nvSpPr>
        <p:spPr>
          <a:xfrm>
            <a:off x="7230370" y="5919310"/>
            <a:ext cx="561320" cy="2712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050" b="1" kern="0" dirty="0">
                <a:solidFill>
                  <a:prstClr val="white"/>
                </a:solidFill>
                <a:latin typeface="Arial"/>
                <a:sym typeface="Arial"/>
              </a:rPr>
              <a:t>DIS</a:t>
            </a: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E520E6-18CF-9849-0A14-D1F35B0EFF16}"/>
              </a:ext>
            </a:extLst>
          </p:cNvPr>
          <p:cNvSpPr txBox="1"/>
          <p:nvPr/>
        </p:nvSpPr>
        <p:spPr>
          <a:xfrm>
            <a:off x="8063286" y="5255757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Mapping tables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ECC4B0-FF0D-847C-19BA-EFD983E2A064}"/>
              </a:ext>
            </a:extLst>
          </p:cNvPr>
          <p:cNvSpPr/>
          <p:nvPr/>
        </p:nvSpPr>
        <p:spPr>
          <a:xfrm>
            <a:off x="1515226" y="2614613"/>
            <a:ext cx="561320" cy="292389"/>
          </a:xfrm>
          <a:prstGeom prst="rect">
            <a:avLst/>
          </a:prstGeom>
          <a:solidFill>
            <a:srgbClr val="CBFFBC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 Draft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2033C6-0426-7FB2-3AB0-FF746C1CAEA5}"/>
              </a:ext>
            </a:extLst>
          </p:cNvPr>
          <p:cNvSpPr/>
          <p:nvPr/>
        </p:nvSpPr>
        <p:spPr>
          <a:xfrm>
            <a:off x="26752" y="2545567"/>
            <a:ext cx="12065122" cy="46716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66B3DC1-891F-F930-86BF-40A8B780ECDB}"/>
              </a:ext>
            </a:extLst>
          </p:cNvPr>
          <p:cNvSpPr txBox="1"/>
          <p:nvPr/>
        </p:nvSpPr>
        <p:spPr>
          <a:xfrm>
            <a:off x="93732" y="2625509"/>
            <a:ext cx="687689" cy="215444"/>
          </a:xfrm>
          <a:prstGeom prst="rect">
            <a:avLst/>
          </a:prstGeom>
          <a:solidFill>
            <a:schemeClr val="accent6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  <a:r>
              <a:rPr lang="en-US" sz="1400" b="1" dirty="0">
                <a:solidFill>
                  <a:prstClr val="black"/>
                </a:solidFill>
                <a:latin typeface="Arial"/>
              </a:rPr>
              <a:t>M PBF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Pentagon 95">
            <a:extLst>
              <a:ext uri="{FF2B5EF4-FFF2-40B4-BE49-F238E27FC236}">
                <a16:creationId xmlns:a16="http://schemas.microsoft.com/office/drawing/2014/main" id="{E00C4FCC-E360-CDEA-02C9-321D8DA7E1A2}"/>
              </a:ext>
            </a:extLst>
          </p:cNvPr>
          <p:cNvSpPr/>
          <p:nvPr/>
        </p:nvSpPr>
        <p:spPr>
          <a:xfrm>
            <a:off x="2296122" y="2717066"/>
            <a:ext cx="4951197" cy="157595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000" kern="0" dirty="0">
                <a:solidFill>
                  <a:prstClr val="black"/>
                </a:solidFill>
                <a:latin typeface="Arial"/>
                <a:sym typeface="Arial"/>
              </a:rPr>
              <a:t>document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content</a:t>
            </a:r>
          </a:p>
        </p:txBody>
      </p:sp>
      <p:sp>
        <p:nvSpPr>
          <p:cNvPr id="37" name="Pentagon 95">
            <a:extLst>
              <a:ext uri="{FF2B5EF4-FFF2-40B4-BE49-F238E27FC236}">
                <a16:creationId xmlns:a16="http://schemas.microsoft.com/office/drawing/2014/main" id="{D9556DF0-FCC0-605E-2DAD-43FBEA632806}"/>
              </a:ext>
            </a:extLst>
          </p:cNvPr>
          <p:cNvSpPr/>
          <p:nvPr/>
        </p:nvSpPr>
        <p:spPr>
          <a:xfrm>
            <a:off x="10305094" y="2621728"/>
            <a:ext cx="1224593" cy="244225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improve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content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61DA3E4-A603-C677-AC44-4265B7AA7806}"/>
              </a:ext>
            </a:extLst>
          </p:cNvPr>
          <p:cNvSpPr/>
          <p:nvPr/>
        </p:nvSpPr>
        <p:spPr>
          <a:xfrm>
            <a:off x="-3728" y="3264895"/>
            <a:ext cx="12065122" cy="46716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6198C5-E6FD-E409-1F42-EE958FA04A0E}"/>
              </a:ext>
            </a:extLst>
          </p:cNvPr>
          <p:cNvSpPr txBox="1"/>
          <p:nvPr/>
        </p:nvSpPr>
        <p:spPr>
          <a:xfrm>
            <a:off x="230892" y="4754759"/>
            <a:ext cx="1077218" cy="276999"/>
          </a:xfrm>
          <a:prstGeom prst="rect">
            <a:avLst/>
          </a:prstGeom>
          <a:solidFill>
            <a:schemeClr val="accent3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prstClr val="black"/>
                </a:solidFill>
                <a:latin typeface="Arial"/>
              </a:rPr>
              <a:t>Drill &amp; Fill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38A2FEA-A43F-7DF4-AC81-E2E34672C849}"/>
              </a:ext>
            </a:extLst>
          </p:cNvPr>
          <p:cNvSpPr txBox="1"/>
          <p:nvPr/>
        </p:nvSpPr>
        <p:spPr>
          <a:xfrm>
            <a:off x="246132" y="5314007"/>
            <a:ext cx="859210" cy="276999"/>
          </a:xfrm>
          <a:prstGeom prst="rect">
            <a:avLst/>
          </a:prstGeom>
          <a:solidFill>
            <a:srgbClr val="92D050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  <a:r>
              <a:rPr lang="en-US" dirty="0">
                <a:solidFill>
                  <a:prstClr val="black"/>
                </a:solidFill>
                <a:latin typeface="Arial"/>
              </a:rPr>
              <a:t>M PBF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5080E5-3D53-D097-D343-A9D372EDB986}"/>
              </a:ext>
            </a:extLst>
          </p:cNvPr>
          <p:cNvSpPr txBox="1"/>
          <p:nvPr/>
        </p:nvSpPr>
        <p:spPr>
          <a:xfrm>
            <a:off x="1688097" y="4658719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based assembly to reduce weight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44137B5-3699-3F6C-B7F8-9D36DF75CC5B}"/>
              </a:ext>
            </a:extLst>
          </p:cNvPr>
          <p:cNvSpPr/>
          <p:nvPr/>
        </p:nvSpPr>
        <p:spPr>
          <a:xfrm>
            <a:off x="6303855" y="1874767"/>
            <a:ext cx="1853030" cy="321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demo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8F885E0-D09A-72C7-BFD9-A37A510B9125}"/>
              </a:ext>
            </a:extLst>
          </p:cNvPr>
          <p:cNvSpPr txBox="1"/>
          <p:nvPr/>
        </p:nvSpPr>
        <p:spPr>
          <a:xfrm>
            <a:off x="1684434" y="5220671"/>
            <a:ext cx="4693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Additive and subtractive for shape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597D03-0816-629E-686B-E7E3C4E7C452}"/>
              </a:ext>
            </a:extLst>
          </p:cNvPr>
          <p:cNvSpPr txBox="1"/>
          <p:nvPr/>
        </p:nvSpPr>
        <p:spPr>
          <a:xfrm>
            <a:off x="200104" y="5873068"/>
            <a:ext cx="1218282" cy="276999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/>
              </a:rPr>
              <a:t>Composites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09142E-94B8-F1B9-FB93-6AE8D6A86B4C}"/>
              </a:ext>
            </a:extLst>
          </p:cNvPr>
          <p:cNvSpPr txBox="1"/>
          <p:nvPr/>
        </p:nvSpPr>
        <p:spPr>
          <a:xfrm>
            <a:off x="1679973" y="5797136"/>
            <a:ext cx="3540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Accurate tape layup at reduced cost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25E5B5-1CDA-0919-C8A3-FC3CC089213B}"/>
              </a:ext>
            </a:extLst>
          </p:cNvPr>
          <p:cNvSpPr/>
          <p:nvPr/>
        </p:nvSpPr>
        <p:spPr>
          <a:xfrm>
            <a:off x="10959092" y="3421597"/>
            <a:ext cx="135593" cy="135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265B9EA-C8FC-BF5D-DF90-37A75E996346}"/>
              </a:ext>
            </a:extLst>
          </p:cNvPr>
          <p:cNvSpPr/>
          <p:nvPr/>
        </p:nvSpPr>
        <p:spPr>
          <a:xfrm>
            <a:off x="1498380" y="3340968"/>
            <a:ext cx="561320" cy="292389"/>
          </a:xfrm>
          <a:prstGeom prst="rect">
            <a:avLst/>
          </a:prstGeom>
          <a:solidFill>
            <a:srgbClr val="CBFFBC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 Draft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722DEC3-E13A-0BCA-2585-71F3B6157F50}"/>
              </a:ext>
            </a:extLst>
          </p:cNvPr>
          <p:cNvSpPr/>
          <p:nvPr/>
        </p:nvSpPr>
        <p:spPr>
          <a:xfrm>
            <a:off x="-7850" y="3271922"/>
            <a:ext cx="12065122" cy="46716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A7A8BF4-9575-2075-4AF1-2B94F1D35449}"/>
              </a:ext>
            </a:extLst>
          </p:cNvPr>
          <p:cNvSpPr txBox="1"/>
          <p:nvPr/>
        </p:nvSpPr>
        <p:spPr>
          <a:xfrm>
            <a:off x="59130" y="3356011"/>
            <a:ext cx="1024319" cy="215444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Composites</a:t>
            </a:r>
          </a:p>
        </p:txBody>
      </p:sp>
      <p:sp>
        <p:nvSpPr>
          <p:cNvPr id="56" name="Pentagon 95">
            <a:extLst>
              <a:ext uri="{FF2B5EF4-FFF2-40B4-BE49-F238E27FC236}">
                <a16:creationId xmlns:a16="http://schemas.microsoft.com/office/drawing/2014/main" id="{4ABD6211-ABFB-C217-F1C7-1ECF68361C0F}"/>
              </a:ext>
            </a:extLst>
          </p:cNvPr>
          <p:cNvSpPr/>
          <p:nvPr/>
        </p:nvSpPr>
        <p:spPr>
          <a:xfrm>
            <a:off x="2261520" y="3399217"/>
            <a:ext cx="4995251" cy="150424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000" kern="0" dirty="0">
                <a:solidFill>
                  <a:prstClr val="black"/>
                </a:solidFill>
                <a:latin typeface="Arial"/>
                <a:sym typeface="Arial"/>
              </a:rPr>
              <a:t>document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content</a:t>
            </a:r>
          </a:p>
        </p:txBody>
      </p:sp>
      <p:sp>
        <p:nvSpPr>
          <p:cNvPr id="70" name="Pentagon 95">
            <a:extLst>
              <a:ext uri="{FF2B5EF4-FFF2-40B4-BE49-F238E27FC236}">
                <a16:creationId xmlns:a16="http://schemas.microsoft.com/office/drawing/2014/main" id="{AD6B5E16-2AC7-FAFF-BA44-CD47C24650E7}"/>
              </a:ext>
            </a:extLst>
          </p:cNvPr>
          <p:cNvSpPr/>
          <p:nvPr/>
        </p:nvSpPr>
        <p:spPr>
          <a:xfrm>
            <a:off x="10270492" y="3348083"/>
            <a:ext cx="1224593" cy="244225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improve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content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34010F4-BA04-776D-809F-8E4AD437E232}"/>
              </a:ext>
            </a:extLst>
          </p:cNvPr>
          <p:cNvSpPr/>
          <p:nvPr/>
        </p:nvSpPr>
        <p:spPr>
          <a:xfrm>
            <a:off x="4080928" y="1917640"/>
            <a:ext cx="2181304" cy="335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demo planning</a:t>
            </a:r>
          </a:p>
        </p:txBody>
      </p:sp>
      <p:sp>
        <p:nvSpPr>
          <p:cNvPr id="80" name="Pentagon 95">
            <a:extLst>
              <a:ext uri="{FF2B5EF4-FFF2-40B4-BE49-F238E27FC236}">
                <a16:creationId xmlns:a16="http://schemas.microsoft.com/office/drawing/2014/main" id="{C5E70047-F7AF-9E73-4CC9-CE91DC1499DF}"/>
              </a:ext>
            </a:extLst>
          </p:cNvPr>
          <p:cNvSpPr/>
          <p:nvPr/>
        </p:nvSpPr>
        <p:spPr>
          <a:xfrm>
            <a:off x="7079635" y="3358495"/>
            <a:ext cx="1178859" cy="271282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improve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content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DA43D9-DE05-FA08-A898-286F29789B1A}"/>
              </a:ext>
            </a:extLst>
          </p:cNvPr>
          <p:cNvSpPr/>
          <p:nvPr/>
        </p:nvSpPr>
        <p:spPr>
          <a:xfrm>
            <a:off x="9619193" y="1929316"/>
            <a:ext cx="561320" cy="2712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050" b="1" kern="0" dirty="0">
                <a:solidFill>
                  <a:prstClr val="white"/>
                </a:solidFill>
                <a:latin typeface="Arial"/>
                <a:sym typeface="Arial"/>
              </a:rPr>
              <a:t>DIS</a:t>
            </a: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reg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90755FB-9A3A-51D7-D4B6-08832BD87219}"/>
              </a:ext>
            </a:extLst>
          </p:cNvPr>
          <p:cNvSpPr/>
          <p:nvPr/>
        </p:nvSpPr>
        <p:spPr>
          <a:xfrm>
            <a:off x="6303855" y="2537661"/>
            <a:ext cx="1853030" cy="321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demo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F90EE37-AEEA-6BFF-A9CB-DDC410CF81ED}"/>
              </a:ext>
            </a:extLst>
          </p:cNvPr>
          <p:cNvSpPr/>
          <p:nvPr/>
        </p:nvSpPr>
        <p:spPr>
          <a:xfrm>
            <a:off x="9634433" y="2612068"/>
            <a:ext cx="561320" cy="2712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050" b="1" kern="0" dirty="0">
                <a:solidFill>
                  <a:prstClr val="white"/>
                </a:solidFill>
                <a:latin typeface="Arial"/>
                <a:sym typeface="Arial"/>
              </a:rPr>
              <a:t>DIS</a:t>
            </a: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reg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8FE88DB-704B-9342-C429-789F9A27C182}"/>
              </a:ext>
            </a:extLst>
          </p:cNvPr>
          <p:cNvSpPr/>
          <p:nvPr/>
        </p:nvSpPr>
        <p:spPr>
          <a:xfrm>
            <a:off x="6319495" y="3326495"/>
            <a:ext cx="1853030" cy="321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demo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EBAC5AF-6138-472D-A938-AB7A85DCDB55}"/>
              </a:ext>
            </a:extLst>
          </p:cNvPr>
          <p:cNvSpPr/>
          <p:nvPr/>
        </p:nvSpPr>
        <p:spPr>
          <a:xfrm>
            <a:off x="4074989" y="2568562"/>
            <a:ext cx="2181304" cy="335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demo planning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F7B1B6F-EA5B-D93A-2C4E-BD7CE387EF1F}"/>
              </a:ext>
            </a:extLst>
          </p:cNvPr>
          <p:cNvSpPr/>
          <p:nvPr/>
        </p:nvSpPr>
        <p:spPr>
          <a:xfrm>
            <a:off x="4060035" y="3312235"/>
            <a:ext cx="2181304" cy="335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demo planning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61AD673-5AA2-F712-C20A-8D19E21E2BDB}"/>
              </a:ext>
            </a:extLst>
          </p:cNvPr>
          <p:cNvSpPr/>
          <p:nvPr/>
        </p:nvSpPr>
        <p:spPr>
          <a:xfrm>
            <a:off x="9698301" y="3356751"/>
            <a:ext cx="561320" cy="2712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050" b="1" kern="0" dirty="0">
                <a:solidFill>
                  <a:prstClr val="white"/>
                </a:solidFill>
                <a:latin typeface="Arial"/>
                <a:sym typeface="Arial"/>
              </a:rPr>
              <a:t>DIS</a:t>
            </a: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reg</a:t>
            </a:r>
          </a:p>
        </p:txBody>
      </p:sp>
      <p:sp>
        <p:nvSpPr>
          <p:cNvPr id="15" name="Pentagon 95">
            <a:extLst>
              <a:ext uri="{FF2B5EF4-FFF2-40B4-BE49-F238E27FC236}">
                <a16:creationId xmlns:a16="http://schemas.microsoft.com/office/drawing/2014/main" id="{DE1CEEAE-5F06-E5AC-4C49-A6CB2A72B8C8}"/>
              </a:ext>
            </a:extLst>
          </p:cNvPr>
          <p:cNvSpPr/>
          <p:nvPr/>
        </p:nvSpPr>
        <p:spPr>
          <a:xfrm>
            <a:off x="8480470" y="3340968"/>
            <a:ext cx="1178859" cy="271282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improve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content</a:t>
            </a:r>
          </a:p>
        </p:txBody>
      </p:sp>
      <p:sp>
        <p:nvSpPr>
          <p:cNvPr id="78" name="Pentagon 95">
            <a:extLst>
              <a:ext uri="{FF2B5EF4-FFF2-40B4-BE49-F238E27FC236}">
                <a16:creationId xmlns:a16="http://schemas.microsoft.com/office/drawing/2014/main" id="{65E66A66-BA54-558A-E88C-713CC49A49D8}"/>
              </a:ext>
            </a:extLst>
          </p:cNvPr>
          <p:cNvSpPr/>
          <p:nvPr/>
        </p:nvSpPr>
        <p:spPr>
          <a:xfrm>
            <a:off x="8467661" y="2623871"/>
            <a:ext cx="1178859" cy="271282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improve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content</a:t>
            </a:r>
          </a:p>
        </p:txBody>
      </p:sp>
      <p:sp>
        <p:nvSpPr>
          <p:cNvPr id="77" name="Pentagon 95">
            <a:extLst>
              <a:ext uri="{FF2B5EF4-FFF2-40B4-BE49-F238E27FC236}">
                <a16:creationId xmlns:a16="http://schemas.microsoft.com/office/drawing/2014/main" id="{7186E868-8E67-73B9-6774-D76BF9618987}"/>
              </a:ext>
            </a:extLst>
          </p:cNvPr>
          <p:cNvSpPr/>
          <p:nvPr/>
        </p:nvSpPr>
        <p:spPr>
          <a:xfrm>
            <a:off x="8457345" y="1954935"/>
            <a:ext cx="1178859" cy="271282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improve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content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101B28-2D1D-E2DF-0FD8-B6918ED22A10}"/>
              </a:ext>
            </a:extLst>
          </p:cNvPr>
          <p:cNvSpPr/>
          <p:nvPr/>
        </p:nvSpPr>
        <p:spPr>
          <a:xfrm>
            <a:off x="-12692" y="3910354"/>
            <a:ext cx="12065122" cy="46716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2696C23-CA63-2E8A-AF17-08FA4829C2B7}"/>
              </a:ext>
            </a:extLst>
          </p:cNvPr>
          <p:cNvSpPr/>
          <p:nvPr/>
        </p:nvSpPr>
        <p:spPr>
          <a:xfrm>
            <a:off x="10950128" y="4067056"/>
            <a:ext cx="135593" cy="135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43EC3FA-483D-1677-7FF9-4726BD4755B0}"/>
              </a:ext>
            </a:extLst>
          </p:cNvPr>
          <p:cNvSpPr/>
          <p:nvPr/>
        </p:nvSpPr>
        <p:spPr>
          <a:xfrm>
            <a:off x="1489416" y="3986427"/>
            <a:ext cx="561320" cy="292389"/>
          </a:xfrm>
          <a:prstGeom prst="rect">
            <a:avLst/>
          </a:prstGeom>
          <a:solidFill>
            <a:srgbClr val="CBFFBC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 Draft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F68DC97-F032-ECBF-9D26-479AD0CE4C1C}"/>
              </a:ext>
            </a:extLst>
          </p:cNvPr>
          <p:cNvSpPr/>
          <p:nvPr/>
        </p:nvSpPr>
        <p:spPr>
          <a:xfrm>
            <a:off x="-16814" y="3917381"/>
            <a:ext cx="12065122" cy="46716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BE7F60E-F965-CA8E-2A62-2B5AB8F2C134}"/>
              </a:ext>
            </a:extLst>
          </p:cNvPr>
          <p:cNvSpPr txBox="1"/>
          <p:nvPr/>
        </p:nvSpPr>
        <p:spPr>
          <a:xfrm>
            <a:off x="50166" y="4001470"/>
            <a:ext cx="883255" cy="215444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Machining</a:t>
            </a:r>
          </a:p>
        </p:txBody>
      </p:sp>
      <p:sp>
        <p:nvSpPr>
          <p:cNvPr id="43" name="Pentagon 95">
            <a:extLst>
              <a:ext uri="{FF2B5EF4-FFF2-40B4-BE49-F238E27FC236}">
                <a16:creationId xmlns:a16="http://schemas.microsoft.com/office/drawing/2014/main" id="{2786AC7C-3D70-C3C4-0E1B-E452700F59A8}"/>
              </a:ext>
            </a:extLst>
          </p:cNvPr>
          <p:cNvSpPr/>
          <p:nvPr/>
        </p:nvSpPr>
        <p:spPr>
          <a:xfrm>
            <a:off x="2252556" y="4044676"/>
            <a:ext cx="4995251" cy="150424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000" kern="0" dirty="0">
                <a:solidFill>
                  <a:prstClr val="black"/>
                </a:solidFill>
                <a:latin typeface="Arial"/>
                <a:sym typeface="Arial"/>
              </a:rPr>
              <a:t>document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content</a:t>
            </a:r>
          </a:p>
        </p:txBody>
      </p:sp>
      <p:sp>
        <p:nvSpPr>
          <p:cNvPr id="44" name="Pentagon 95">
            <a:extLst>
              <a:ext uri="{FF2B5EF4-FFF2-40B4-BE49-F238E27FC236}">
                <a16:creationId xmlns:a16="http://schemas.microsoft.com/office/drawing/2014/main" id="{970682A6-98DC-FF3E-B36A-587219E86D72}"/>
              </a:ext>
            </a:extLst>
          </p:cNvPr>
          <p:cNvSpPr/>
          <p:nvPr/>
        </p:nvSpPr>
        <p:spPr>
          <a:xfrm>
            <a:off x="10261528" y="3993542"/>
            <a:ext cx="1224593" cy="244225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improve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content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92D97F2-FDA3-A14A-D2EB-FB98A6255782}"/>
              </a:ext>
            </a:extLst>
          </p:cNvPr>
          <p:cNvSpPr/>
          <p:nvPr/>
        </p:nvSpPr>
        <p:spPr>
          <a:xfrm>
            <a:off x="6310531" y="3971954"/>
            <a:ext cx="1853030" cy="321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demo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4A12B14-CDB9-0C94-D979-8A6CAF016EFD}"/>
              </a:ext>
            </a:extLst>
          </p:cNvPr>
          <p:cNvSpPr/>
          <p:nvPr/>
        </p:nvSpPr>
        <p:spPr>
          <a:xfrm>
            <a:off x="4051071" y="3957694"/>
            <a:ext cx="2181304" cy="335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demo planning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881C0B3-AC99-73A6-547C-F534E1047B37}"/>
              </a:ext>
            </a:extLst>
          </p:cNvPr>
          <p:cNvSpPr/>
          <p:nvPr/>
        </p:nvSpPr>
        <p:spPr>
          <a:xfrm>
            <a:off x="9689337" y="4002210"/>
            <a:ext cx="561320" cy="2712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050" b="1" kern="0" dirty="0">
                <a:solidFill>
                  <a:prstClr val="white"/>
                </a:solidFill>
                <a:latin typeface="Arial"/>
                <a:sym typeface="Arial"/>
              </a:rPr>
              <a:t>DIS</a:t>
            </a: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reg</a:t>
            </a:r>
          </a:p>
        </p:txBody>
      </p:sp>
      <p:sp>
        <p:nvSpPr>
          <p:cNvPr id="58" name="Pentagon 95">
            <a:extLst>
              <a:ext uri="{FF2B5EF4-FFF2-40B4-BE49-F238E27FC236}">
                <a16:creationId xmlns:a16="http://schemas.microsoft.com/office/drawing/2014/main" id="{472B8939-3CA5-1033-6A7E-2A3B8CBA27E9}"/>
              </a:ext>
            </a:extLst>
          </p:cNvPr>
          <p:cNvSpPr/>
          <p:nvPr/>
        </p:nvSpPr>
        <p:spPr>
          <a:xfrm>
            <a:off x="8471506" y="3986427"/>
            <a:ext cx="1178859" cy="271282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improve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content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8A45DB3-FB16-01B9-A0DF-3CF608B8DF66}"/>
              </a:ext>
            </a:extLst>
          </p:cNvPr>
          <p:cNvSpPr txBox="1"/>
          <p:nvPr/>
        </p:nvSpPr>
        <p:spPr>
          <a:xfrm>
            <a:off x="218033" y="6401988"/>
            <a:ext cx="1051570" cy="276999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/>
              </a:rPr>
              <a:t>Machining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B3186B-41B6-6FD1-E542-C5AAD4FA3089}"/>
              </a:ext>
            </a:extLst>
          </p:cNvPr>
          <p:cNvSpPr txBox="1"/>
          <p:nvPr/>
        </p:nvSpPr>
        <p:spPr>
          <a:xfrm>
            <a:off x="1697902" y="6326056"/>
            <a:ext cx="335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Reduce tool wear and cycle time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9A50BFD-0F09-B27A-FF1B-9B856E08AF38}"/>
              </a:ext>
            </a:extLst>
          </p:cNvPr>
          <p:cNvSpPr/>
          <p:nvPr/>
        </p:nvSpPr>
        <p:spPr>
          <a:xfrm>
            <a:off x="5343244" y="1853032"/>
            <a:ext cx="936327" cy="252448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050" b="1" kern="0" dirty="0">
                <a:solidFill>
                  <a:prstClr val="white"/>
                </a:solidFill>
                <a:latin typeface="Arial"/>
                <a:sym typeface="Arial"/>
              </a:rPr>
              <a:t>CIB</a:t>
            </a:r>
            <a:endParaRPr kumimoji="0" lang="fr-FR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511D82-8E5B-93CC-0272-30D976B55263}"/>
              </a:ext>
            </a:extLst>
          </p:cNvPr>
          <p:cNvSpPr/>
          <p:nvPr/>
        </p:nvSpPr>
        <p:spPr>
          <a:xfrm>
            <a:off x="7569886" y="1876888"/>
            <a:ext cx="936327" cy="25006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Ballot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C41BD2F-7021-DA99-AAFA-A1489BDAC686}"/>
              </a:ext>
            </a:extLst>
          </p:cNvPr>
          <p:cNvSpPr/>
          <p:nvPr/>
        </p:nvSpPr>
        <p:spPr>
          <a:xfrm>
            <a:off x="11528454" y="1844759"/>
            <a:ext cx="561320" cy="253978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Pub</a:t>
            </a:r>
          </a:p>
        </p:txBody>
      </p:sp>
    </p:spTree>
    <p:extLst>
      <p:ext uri="{BB962C8B-B14F-4D97-AF65-F5344CB8AC3E}">
        <p14:creationId xmlns:p14="http://schemas.microsoft.com/office/powerpoint/2010/main" val="192780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FFBF5-B851-DE5A-B71A-A6BF8220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and challenges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ABE60B-5403-76AC-8E37-BC8A1A2DCD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730776"/>
              </p:ext>
            </p:extLst>
          </p:nvPr>
        </p:nvGraphicFramePr>
        <p:xfrm>
          <a:off x="721659" y="1843555"/>
          <a:ext cx="11120717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215">
                  <a:extLst>
                    <a:ext uri="{9D8B030D-6E8A-4147-A177-3AD203B41FA5}">
                      <a16:colId xmlns:a16="http://schemas.microsoft.com/office/drawing/2014/main" val="2078666078"/>
                    </a:ext>
                  </a:extLst>
                </a:gridCol>
                <a:gridCol w="2655514">
                  <a:extLst>
                    <a:ext uri="{9D8B030D-6E8A-4147-A177-3AD203B41FA5}">
                      <a16:colId xmlns:a16="http://schemas.microsoft.com/office/drawing/2014/main" val="524348621"/>
                    </a:ext>
                  </a:extLst>
                </a:gridCol>
                <a:gridCol w="3209365">
                  <a:extLst>
                    <a:ext uri="{9D8B030D-6E8A-4147-A177-3AD203B41FA5}">
                      <a16:colId xmlns:a16="http://schemas.microsoft.com/office/drawing/2014/main" val="223894907"/>
                    </a:ext>
                  </a:extLst>
                </a:gridCol>
                <a:gridCol w="3397623">
                  <a:extLst>
                    <a:ext uri="{9D8B030D-6E8A-4147-A177-3AD203B41FA5}">
                      <a16:colId xmlns:a16="http://schemas.microsoft.com/office/drawing/2014/main" val="38832159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Foundations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Strengths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243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Powder bed 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Team expertise</a:t>
                      </a:r>
                    </a:p>
                    <a:p>
                      <a:r>
                        <a:rPr lang="en-US" dirty="0"/>
                        <a:t>ISO 14649-17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9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Advanced machining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Team expertise</a:t>
                      </a:r>
                    </a:p>
                    <a:p>
                      <a:r>
                        <a:rPr lang="en-US" dirty="0"/>
                        <a:t>20 years of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437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Composite tape layup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Team expertise</a:t>
                      </a:r>
                    </a:p>
                    <a:p>
                      <a:r>
                        <a:rPr lang="en-US" dirty="0"/>
                        <a:t>AP242 rich in composites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89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Drill and Fill for assemblies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Team expertise</a:t>
                      </a:r>
                    </a:p>
                    <a:p>
                      <a:r>
                        <a:rPr lang="en-US" dirty="0"/>
                        <a:t>10 years of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990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724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FFBF5-B851-DE5A-B71A-A6BF8220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Why, What and How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ABE60B-5403-76AC-8E37-BC8A1A2DCD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875454"/>
              </p:ext>
            </p:extLst>
          </p:nvPr>
        </p:nvGraphicFramePr>
        <p:xfrm>
          <a:off x="721659" y="1843555"/>
          <a:ext cx="11120717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215">
                  <a:extLst>
                    <a:ext uri="{9D8B030D-6E8A-4147-A177-3AD203B41FA5}">
                      <a16:colId xmlns:a16="http://schemas.microsoft.com/office/drawing/2014/main" val="2078666078"/>
                    </a:ext>
                  </a:extLst>
                </a:gridCol>
                <a:gridCol w="2655514">
                  <a:extLst>
                    <a:ext uri="{9D8B030D-6E8A-4147-A177-3AD203B41FA5}">
                      <a16:colId xmlns:a16="http://schemas.microsoft.com/office/drawing/2014/main" val="524348621"/>
                    </a:ext>
                  </a:extLst>
                </a:gridCol>
                <a:gridCol w="3209365">
                  <a:extLst>
                    <a:ext uri="{9D8B030D-6E8A-4147-A177-3AD203B41FA5}">
                      <a16:colId xmlns:a16="http://schemas.microsoft.com/office/drawing/2014/main" val="223894907"/>
                    </a:ext>
                  </a:extLst>
                </a:gridCol>
                <a:gridCol w="3397623">
                  <a:extLst>
                    <a:ext uri="{9D8B030D-6E8A-4147-A177-3AD203B41FA5}">
                      <a16:colId xmlns:a16="http://schemas.microsoft.com/office/drawing/2014/main" val="38832159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Why this 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What are the barriers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to show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243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Powder bed 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95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Advanced machining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437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Composite tape layup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89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Drill and Fill for assemblies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990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371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C7F31-A621-812C-D8E5-7A24E009B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for next time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9B6CD9-730E-A002-1C7E-A8C24D8028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Teams administrative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819FD-2A89-4402-0A88-8F6802E0E7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Planned demonstration scope</a:t>
            </a:r>
          </a:p>
          <a:p>
            <a:r>
              <a:rPr lang="en-US" dirty="0"/>
              <a:t>Team members, key names</a:t>
            </a:r>
          </a:p>
          <a:p>
            <a:r>
              <a:rPr lang="en-US" dirty="0"/>
              <a:t>Projected start and end dates</a:t>
            </a:r>
          </a:p>
          <a:p>
            <a:r>
              <a:rPr lang="en-US" dirty="0"/>
              <a:t>Necessary conditions for start</a:t>
            </a:r>
          </a:p>
          <a:p>
            <a:r>
              <a:rPr lang="en-US" dirty="0"/>
              <a:t>How WG15 and SC4 can help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F5285D-95B2-9EB9-F1C5-653B4C6A1C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Please Prepare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9DD79C-4C19-273B-6DA8-94B22DF49F4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Slide #1 summarize your demo</a:t>
            </a:r>
          </a:p>
          <a:p>
            <a:r>
              <a:rPr lang="en-US" dirty="0"/>
              <a:t>Slide #2 answer the challenges</a:t>
            </a:r>
          </a:p>
          <a:p>
            <a:r>
              <a:rPr lang="en-US" dirty="0"/>
              <a:t>Slide  #3 address why, what, how</a:t>
            </a:r>
          </a:p>
          <a:p>
            <a:r>
              <a:rPr lang="en-US" dirty="0"/>
              <a:t>Slide #4 administrative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D5C7D7B-C676-9056-1C8E-CD6437D0D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650" y="1244400"/>
            <a:ext cx="1644402" cy="98715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6" descr="A computer screen shot of a computer program&#10;&#10;Description automatically generated">
            <a:extLst>
              <a:ext uri="{FF2B5EF4-FFF2-40B4-BE49-F238E27FC236}">
                <a16:creationId xmlns:a16="http://schemas.microsoft.com/office/drawing/2014/main" id="{FA942AB8-CDE1-6ECC-C5DD-72245E5F07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98" y="1244400"/>
            <a:ext cx="1645828" cy="98715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Picture 8" descr="A computer screen shot of a machine&#10;&#10;Description automatically generated">
            <a:extLst>
              <a:ext uri="{FF2B5EF4-FFF2-40B4-BE49-F238E27FC236}">
                <a16:creationId xmlns:a16="http://schemas.microsoft.com/office/drawing/2014/main" id="{3F2A6891-FA33-0215-14BF-2E44E84D379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98" y="4860352"/>
            <a:ext cx="1648104" cy="98715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998613-243E-1105-97B4-699BFDCFA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6799" y="4860353"/>
            <a:ext cx="1648104" cy="98715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3A327D-C2A2-E664-3D51-03351C232D8E}"/>
              </a:ext>
            </a:extLst>
          </p:cNvPr>
          <p:cNvCxnSpPr>
            <a:cxnSpLocks/>
          </p:cNvCxnSpPr>
          <p:nvPr/>
        </p:nvCxnSpPr>
        <p:spPr>
          <a:xfrm flipH="1">
            <a:off x="5909027" y="2048756"/>
            <a:ext cx="1" cy="31512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021B22-4750-CCC9-2CB4-1BF2EF45E1F2}"/>
              </a:ext>
            </a:extLst>
          </p:cNvPr>
          <p:cNvCxnSpPr>
            <a:cxnSpLocks/>
            <a:stCxn id="22" idx="3"/>
            <a:endCxn id="21" idx="1"/>
          </p:cNvCxnSpPr>
          <p:nvPr/>
        </p:nvCxnSpPr>
        <p:spPr>
          <a:xfrm>
            <a:off x="3234394" y="3660453"/>
            <a:ext cx="51987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F0B048E-20A0-CCF9-6DD1-97CDD970B046}"/>
              </a:ext>
            </a:extLst>
          </p:cNvPr>
          <p:cNvSpPr txBox="1"/>
          <p:nvPr/>
        </p:nvSpPr>
        <p:spPr>
          <a:xfrm>
            <a:off x="8491239" y="3451770"/>
            <a:ext cx="19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STEP-NC AP238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0C69AD-1636-DC57-5C05-A25EC844A4A8}"/>
              </a:ext>
            </a:extLst>
          </p:cNvPr>
          <p:cNvSpPr txBox="1"/>
          <p:nvPr/>
        </p:nvSpPr>
        <p:spPr>
          <a:xfrm>
            <a:off x="1707309" y="3475787"/>
            <a:ext cx="152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STEP AP242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1C56B8B-4348-7CCD-6864-FEB6C328A815}"/>
              </a:ext>
            </a:extLst>
          </p:cNvPr>
          <p:cNvSpPr/>
          <p:nvPr/>
        </p:nvSpPr>
        <p:spPr>
          <a:xfrm>
            <a:off x="4699971" y="3158609"/>
            <a:ext cx="2345470" cy="102433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Collaborative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process planning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7413" y="5309336"/>
            <a:ext cx="1265704" cy="3037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8091FB-6A21-611A-47D8-FAA1AED2399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0757" b="33399"/>
          <a:stretch/>
        </p:blipFill>
        <p:spPr>
          <a:xfrm>
            <a:off x="5070602" y="1576416"/>
            <a:ext cx="1622631" cy="3231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FD0D5B-1893-C85D-454D-54A0B6A813B2}"/>
              </a:ext>
            </a:extLst>
          </p:cNvPr>
          <p:cNvSpPr txBox="1"/>
          <p:nvPr/>
        </p:nvSpPr>
        <p:spPr>
          <a:xfrm>
            <a:off x="443775" y="168743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AP238 ed4 DIS demo proposal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58F8BC-CF1B-6D06-404C-A66B4937ACD0}"/>
              </a:ext>
            </a:extLst>
          </p:cNvPr>
          <p:cNvSpPr txBox="1"/>
          <p:nvPr/>
        </p:nvSpPr>
        <p:spPr>
          <a:xfrm>
            <a:off x="7321144" y="4121830"/>
            <a:ext cx="1548822" cy="6001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dirty="0"/>
              <a:t>Analysis 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Chip thickness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Tool life prediction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ECE24F-BA28-DD1B-9B92-A7A408797099}"/>
              </a:ext>
            </a:extLst>
          </p:cNvPr>
          <p:cNvSpPr txBox="1"/>
          <p:nvPr/>
        </p:nvSpPr>
        <p:spPr>
          <a:xfrm>
            <a:off x="7495070" y="2467283"/>
            <a:ext cx="1200970" cy="6001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dirty="0"/>
              <a:t>Problem situation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Tool wear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Cycle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CED54-07C4-07C2-0719-2E0820B928CE}"/>
              </a:ext>
            </a:extLst>
          </p:cNvPr>
          <p:cNvSpPr txBox="1"/>
          <p:nvPr/>
        </p:nvSpPr>
        <p:spPr>
          <a:xfrm>
            <a:off x="10142947" y="2467283"/>
            <a:ext cx="1159292" cy="6001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dirty="0"/>
              <a:t>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Adaption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Comparison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91B0B-F726-12C0-9EC8-FBC1B06C154F}"/>
              </a:ext>
            </a:extLst>
          </p:cNvPr>
          <p:cNvSpPr txBox="1"/>
          <p:nvPr/>
        </p:nvSpPr>
        <p:spPr>
          <a:xfrm>
            <a:off x="10045164" y="4118486"/>
            <a:ext cx="1354858" cy="6001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dirty="0"/>
              <a:t>Change proposal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Cutting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Tool assembly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CB0478-4FD6-4CAA-A868-03FB603400C9}"/>
              </a:ext>
            </a:extLst>
          </p:cNvPr>
          <p:cNvCxnSpPr/>
          <p:nvPr/>
        </p:nvCxnSpPr>
        <p:spPr>
          <a:xfrm>
            <a:off x="8095555" y="3213372"/>
            <a:ext cx="0" cy="835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FD29C3-331A-207E-9912-DFD4B5382C61}"/>
              </a:ext>
            </a:extLst>
          </p:cNvPr>
          <p:cNvCxnSpPr>
            <a:cxnSpLocks/>
          </p:cNvCxnSpPr>
          <p:nvPr/>
        </p:nvCxnSpPr>
        <p:spPr>
          <a:xfrm flipV="1">
            <a:off x="10722593" y="3195110"/>
            <a:ext cx="0" cy="853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F26F892-6751-A9B3-1B99-9DF06CD9FEC3}"/>
              </a:ext>
            </a:extLst>
          </p:cNvPr>
          <p:cNvCxnSpPr>
            <a:cxnSpLocks/>
          </p:cNvCxnSpPr>
          <p:nvPr/>
        </p:nvCxnSpPr>
        <p:spPr>
          <a:xfrm>
            <a:off x="9137546" y="4438443"/>
            <a:ext cx="6371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EF78B66-1B43-B669-60D4-824FDFAC51EE}"/>
              </a:ext>
            </a:extLst>
          </p:cNvPr>
          <p:cNvSpPr/>
          <p:nvPr/>
        </p:nvSpPr>
        <p:spPr>
          <a:xfrm>
            <a:off x="8424184" y="482942"/>
            <a:ext cx="2051326" cy="60016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/>
              <a:t>Machining system constraints (torque, power, accelerations, jerk, stiffness etc.)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D6CFB7-66AD-2C74-80A6-69163E8BCA63}"/>
              </a:ext>
            </a:extLst>
          </p:cNvPr>
          <p:cNvSpPr txBox="1"/>
          <p:nvPr/>
        </p:nvSpPr>
        <p:spPr>
          <a:xfrm>
            <a:off x="5484872" y="6439036"/>
            <a:ext cx="848309" cy="2616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v-SE"/>
            </a:defPPr>
            <a:lvl1pPr>
              <a:defRPr sz="11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sv-SE" dirty="0"/>
              <a:t>2024-06-14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8DB5DD-3E28-C473-4F04-0299FFEA6308}"/>
              </a:ext>
            </a:extLst>
          </p:cNvPr>
          <p:cNvSpPr txBox="1"/>
          <p:nvPr/>
        </p:nvSpPr>
        <p:spPr>
          <a:xfrm>
            <a:off x="4020752" y="389295"/>
            <a:ext cx="4150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highlight>
                  <a:srgbClr val="FFFF00"/>
                </a:highlight>
              </a:rPr>
              <a:t>EXAMPLE OF #1</a:t>
            </a:r>
          </a:p>
        </p:txBody>
      </p:sp>
    </p:spTree>
    <p:extLst>
      <p:ext uri="{BB962C8B-B14F-4D97-AF65-F5344CB8AC3E}">
        <p14:creationId xmlns:p14="http://schemas.microsoft.com/office/powerpoint/2010/main" val="1653480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201BFA32-D29B-F987-4D9A-CDAE5FD5C23F}"/>
              </a:ext>
            </a:extLst>
          </p:cNvPr>
          <p:cNvSpPr/>
          <p:nvPr/>
        </p:nvSpPr>
        <p:spPr>
          <a:xfrm>
            <a:off x="6231752" y="1237256"/>
            <a:ext cx="1738089" cy="34214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9AFD67-728C-526D-2FAD-455C57C22CBC}"/>
              </a:ext>
            </a:extLst>
          </p:cNvPr>
          <p:cNvSpPr/>
          <p:nvPr/>
        </p:nvSpPr>
        <p:spPr>
          <a:xfrm>
            <a:off x="9191132" y="1893686"/>
            <a:ext cx="1965538" cy="2524484"/>
          </a:xfrm>
          <a:prstGeom prst="rect">
            <a:avLst/>
          </a:prstGeom>
          <a:solidFill>
            <a:srgbClr val="CBFFB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43C5CBA-1075-F050-ACCA-3CDE7AED0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92" y="99692"/>
            <a:ext cx="10668000" cy="863600"/>
          </a:xfrm>
        </p:spPr>
        <p:txBody>
          <a:bodyPr/>
          <a:lstStyle/>
          <a:p>
            <a:r>
              <a:rPr lang="en-US" sz="4400" b="0" dirty="0">
                <a:latin typeface="+mj-lt"/>
              </a:rPr>
              <a:t>Conclusion – time budget</a:t>
            </a:r>
            <a:r>
              <a:rPr lang="en-US" dirty="0"/>
              <a:t> for</a:t>
            </a:r>
            <a:r>
              <a:rPr lang="en-US" sz="4400" b="0" dirty="0">
                <a:latin typeface="+mj-lt"/>
              </a:rPr>
              <a:t> the yellow?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73A9E6-425A-CE64-2D77-A0841E0E158F}"/>
              </a:ext>
            </a:extLst>
          </p:cNvPr>
          <p:cNvSpPr/>
          <p:nvPr/>
        </p:nvSpPr>
        <p:spPr>
          <a:xfrm>
            <a:off x="11512" y="1524358"/>
            <a:ext cx="2081283" cy="20428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Q1&amp;2 2023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8EFB6B-3A9A-939B-9C94-6467FEF0D876}"/>
              </a:ext>
            </a:extLst>
          </p:cNvPr>
          <p:cNvSpPr/>
          <p:nvPr/>
        </p:nvSpPr>
        <p:spPr>
          <a:xfrm>
            <a:off x="2100901" y="1527726"/>
            <a:ext cx="2081283" cy="20091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Q3&amp;4 2023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AA03D8-B09E-107D-62C5-F6D69577EA63}"/>
              </a:ext>
            </a:extLst>
          </p:cNvPr>
          <p:cNvSpPr/>
          <p:nvPr/>
        </p:nvSpPr>
        <p:spPr>
          <a:xfrm>
            <a:off x="4182184" y="1527725"/>
            <a:ext cx="2081283" cy="20091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Q1&amp;2 2024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3D4CE7-9AC5-7EA7-AFEC-979E7FD21108}"/>
              </a:ext>
            </a:extLst>
          </p:cNvPr>
          <p:cNvSpPr/>
          <p:nvPr/>
        </p:nvSpPr>
        <p:spPr>
          <a:xfrm>
            <a:off x="7905472" y="1519351"/>
            <a:ext cx="1917222" cy="2039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Q3&amp;4 2024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C69523-A980-4E15-38B9-C6169B447F1C}"/>
              </a:ext>
            </a:extLst>
          </p:cNvPr>
          <p:cNvSpPr/>
          <p:nvPr/>
        </p:nvSpPr>
        <p:spPr>
          <a:xfrm>
            <a:off x="1499986" y="1931861"/>
            <a:ext cx="561320" cy="292389"/>
          </a:xfrm>
          <a:prstGeom prst="rect">
            <a:avLst/>
          </a:prstGeom>
          <a:solidFill>
            <a:srgbClr val="CBFFBC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 Draft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218CF2-F464-7702-F651-AF3B788404D6}"/>
              </a:ext>
            </a:extLst>
          </p:cNvPr>
          <p:cNvSpPr/>
          <p:nvPr/>
        </p:nvSpPr>
        <p:spPr>
          <a:xfrm>
            <a:off x="11512" y="1862815"/>
            <a:ext cx="12065122" cy="46716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5929EA-0CFC-5A6B-D979-EE665CAA7752}"/>
              </a:ext>
            </a:extLst>
          </p:cNvPr>
          <p:cNvSpPr txBox="1"/>
          <p:nvPr/>
        </p:nvSpPr>
        <p:spPr>
          <a:xfrm>
            <a:off x="78492" y="1942757"/>
            <a:ext cx="836768" cy="21544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Drill &amp; Fill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Pentagon 95">
            <a:extLst>
              <a:ext uri="{FF2B5EF4-FFF2-40B4-BE49-F238E27FC236}">
                <a16:creationId xmlns:a16="http://schemas.microsoft.com/office/drawing/2014/main" id="{B0D0AE30-187D-9BC4-F25D-D3BE7E7E0C45}"/>
              </a:ext>
            </a:extLst>
          </p:cNvPr>
          <p:cNvSpPr/>
          <p:nvPr/>
        </p:nvSpPr>
        <p:spPr>
          <a:xfrm>
            <a:off x="2280883" y="2010726"/>
            <a:ext cx="2926892" cy="181184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000" kern="0" dirty="0">
                <a:solidFill>
                  <a:prstClr val="black"/>
                </a:solidFill>
                <a:latin typeface="Arial"/>
                <a:sym typeface="Arial"/>
              </a:rPr>
              <a:t>document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content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6C9D39-21C3-8BE5-EC73-25EF7C6ED25F}"/>
              </a:ext>
            </a:extLst>
          </p:cNvPr>
          <p:cNvSpPr/>
          <p:nvPr/>
        </p:nvSpPr>
        <p:spPr>
          <a:xfrm>
            <a:off x="9138355" y="1524677"/>
            <a:ext cx="2081283" cy="20091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Q1&amp;2 2025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402FA0-25EE-1F14-CB78-417E80653680}"/>
              </a:ext>
            </a:extLst>
          </p:cNvPr>
          <p:cNvSpPr/>
          <p:nvPr/>
        </p:nvSpPr>
        <p:spPr>
          <a:xfrm>
            <a:off x="10247581" y="1519350"/>
            <a:ext cx="1917222" cy="20091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Q3&amp;4 202?</a:t>
            </a:r>
          </a:p>
        </p:txBody>
      </p:sp>
      <p:sp>
        <p:nvSpPr>
          <p:cNvPr id="21" name="Pentagon 95">
            <a:extLst>
              <a:ext uri="{FF2B5EF4-FFF2-40B4-BE49-F238E27FC236}">
                <a16:creationId xmlns:a16="http://schemas.microsoft.com/office/drawing/2014/main" id="{3BE36F82-491B-E6C4-38A4-C2A076B79BCD}"/>
              </a:ext>
            </a:extLst>
          </p:cNvPr>
          <p:cNvSpPr/>
          <p:nvPr/>
        </p:nvSpPr>
        <p:spPr>
          <a:xfrm>
            <a:off x="10289855" y="1938976"/>
            <a:ext cx="1176928" cy="219225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improve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content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A57B05-D36E-E668-C83A-86A222645430}"/>
              </a:ext>
            </a:extLst>
          </p:cNvPr>
          <p:cNvSpPr/>
          <p:nvPr/>
        </p:nvSpPr>
        <p:spPr>
          <a:xfrm>
            <a:off x="7222356" y="4724737"/>
            <a:ext cx="561320" cy="292389"/>
          </a:xfrm>
          <a:prstGeom prst="rect">
            <a:avLst/>
          </a:prstGeom>
          <a:solidFill>
            <a:srgbClr val="CBFFBC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 Draft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85FFA4-905B-95B8-B2C6-DF3AF4673089}"/>
              </a:ext>
            </a:extLst>
          </p:cNvPr>
          <p:cNvSpPr txBox="1"/>
          <p:nvPr/>
        </p:nvSpPr>
        <p:spPr>
          <a:xfrm>
            <a:off x="8031827" y="4719262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EXPRESS definition of requirements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7F728D-F123-F97A-7474-5CB16AD6828A}"/>
              </a:ext>
            </a:extLst>
          </p:cNvPr>
          <p:cNvSpPr/>
          <p:nvPr/>
        </p:nvSpPr>
        <p:spPr>
          <a:xfrm>
            <a:off x="7230370" y="5291089"/>
            <a:ext cx="561320" cy="2712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CIB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Ballot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153749-86DF-DBAB-B170-4EF60C6DE076}"/>
              </a:ext>
            </a:extLst>
          </p:cNvPr>
          <p:cNvSpPr txBox="1"/>
          <p:nvPr/>
        </p:nvSpPr>
        <p:spPr>
          <a:xfrm>
            <a:off x="8063286" y="5798565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English descriptions (final form)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6C1539-8261-ED00-F54C-686C1EDE9DC0}"/>
              </a:ext>
            </a:extLst>
          </p:cNvPr>
          <p:cNvSpPr/>
          <p:nvPr/>
        </p:nvSpPr>
        <p:spPr>
          <a:xfrm>
            <a:off x="7230370" y="5847590"/>
            <a:ext cx="561320" cy="2712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050" b="1" kern="0" dirty="0">
                <a:solidFill>
                  <a:prstClr val="white"/>
                </a:solidFill>
                <a:latin typeface="Arial"/>
                <a:sym typeface="Arial"/>
              </a:rPr>
              <a:t>DIS</a:t>
            </a: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E520E6-18CF-9849-0A14-D1F35B0EFF16}"/>
              </a:ext>
            </a:extLst>
          </p:cNvPr>
          <p:cNvSpPr txBox="1"/>
          <p:nvPr/>
        </p:nvSpPr>
        <p:spPr>
          <a:xfrm>
            <a:off x="8063286" y="5255757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Mapping tables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ECC4B0-FF0D-847C-19BA-EFD983E2A064}"/>
              </a:ext>
            </a:extLst>
          </p:cNvPr>
          <p:cNvSpPr/>
          <p:nvPr/>
        </p:nvSpPr>
        <p:spPr>
          <a:xfrm>
            <a:off x="1515226" y="2614613"/>
            <a:ext cx="561320" cy="292389"/>
          </a:xfrm>
          <a:prstGeom prst="rect">
            <a:avLst/>
          </a:prstGeom>
          <a:solidFill>
            <a:srgbClr val="CBFFBC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 Draft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2033C6-0426-7FB2-3AB0-FF746C1CAEA5}"/>
              </a:ext>
            </a:extLst>
          </p:cNvPr>
          <p:cNvSpPr/>
          <p:nvPr/>
        </p:nvSpPr>
        <p:spPr>
          <a:xfrm>
            <a:off x="26752" y="2545567"/>
            <a:ext cx="12065122" cy="46716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66B3DC1-891F-F930-86BF-40A8B780ECDB}"/>
              </a:ext>
            </a:extLst>
          </p:cNvPr>
          <p:cNvSpPr txBox="1"/>
          <p:nvPr/>
        </p:nvSpPr>
        <p:spPr>
          <a:xfrm>
            <a:off x="93732" y="2625509"/>
            <a:ext cx="687689" cy="215444"/>
          </a:xfrm>
          <a:prstGeom prst="rect">
            <a:avLst/>
          </a:prstGeom>
          <a:solidFill>
            <a:schemeClr val="accent6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  <a:r>
              <a:rPr lang="en-US" sz="1400" b="1" dirty="0">
                <a:solidFill>
                  <a:prstClr val="black"/>
                </a:solidFill>
                <a:latin typeface="Arial"/>
              </a:rPr>
              <a:t>M PBF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Pentagon 95">
            <a:extLst>
              <a:ext uri="{FF2B5EF4-FFF2-40B4-BE49-F238E27FC236}">
                <a16:creationId xmlns:a16="http://schemas.microsoft.com/office/drawing/2014/main" id="{E00C4FCC-E360-CDEA-02C9-321D8DA7E1A2}"/>
              </a:ext>
            </a:extLst>
          </p:cNvPr>
          <p:cNvSpPr/>
          <p:nvPr/>
        </p:nvSpPr>
        <p:spPr>
          <a:xfrm>
            <a:off x="2296122" y="2717067"/>
            <a:ext cx="3967345" cy="141928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000" kern="0" dirty="0">
                <a:solidFill>
                  <a:prstClr val="black"/>
                </a:solidFill>
                <a:latin typeface="Arial"/>
                <a:sym typeface="Arial"/>
              </a:rPr>
              <a:t>document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content</a:t>
            </a:r>
          </a:p>
        </p:txBody>
      </p:sp>
      <p:sp>
        <p:nvSpPr>
          <p:cNvPr id="37" name="Pentagon 95">
            <a:extLst>
              <a:ext uri="{FF2B5EF4-FFF2-40B4-BE49-F238E27FC236}">
                <a16:creationId xmlns:a16="http://schemas.microsoft.com/office/drawing/2014/main" id="{D9556DF0-FCC0-605E-2DAD-43FBEA632806}"/>
              </a:ext>
            </a:extLst>
          </p:cNvPr>
          <p:cNvSpPr/>
          <p:nvPr/>
        </p:nvSpPr>
        <p:spPr>
          <a:xfrm>
            <a:off x="10305094" y="2621728"/>
            <a:ext cx="1224593" cy="244225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improve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content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61DA3E4-A603-C677-AC44-4265B7AA7806}"/>
              </a:ext>
            </a:extLst>
          </p:cNvPr>
          <p:cNvSpPr/>
          <p:nvPr/>
        </p:nvSpPr>
        <p:spPr>
          <a:xfrm>
            <a:off x="-3728" y="3264895"/>
            <a:ext cx="12065122" cy="46716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6198C5-E6FD-E409-1F42-EE958FA04A0E}"/>
              </a:ext>
            </a:extLst>
          </p:cNvPr>
          <p:cNvSpPr txBox="1"/>
          <p:nvPr/>
        </p:nvSpPr>
        <p:spPr>
          <a:xfrm>
            <a:off x="230892" y="4754759"/>
            <a:ext cx="1077218" cy="276999"/>
          </a:xfrm>
          <a:prstGeom prst="rect">
            <a:avLst/>
          </a:prstGeom>
          <a:solidFill>
            <a:schemeClr val="accent3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prstClr val="black"/>
                </a:solidFill>
                <a:latin typeface="Arial"/>
              </a:rPr>
              <a:t>Drill &amp; Fill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38A2FEA-A43F-7DF4-AC81-E2E34672C849}"/>
              </a:ext>
            </a:extLst>
          </p:cNvPr>
          <p:cNvSpPr txBox="1"/>
          <p:nvPr/>
        </p:nvSpPr>
        <p:spPr>
          <a:xfrm>
            <a:off x="246132" y="5314007"/>
            <a:ext cx="859210" cy="276999"/>
          </a:xfrm>
          <a:prstGeom prst="rect">
            <a:avLst/>
          </a:prstGeom>
          <a:solidFill>
            <a:srgbClr val="92D050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  <a:r>
              <a:rPr lang="en-US" dirty="0">
                <a:solidFill>
                  <a:prstClr val="black"/>
                </a:solidFill>
                <a:latin typeface="Arial"/>
              </a:rPr>
              <a:t>M PBF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5080E5-3D53-D097-D343-A9D372EDB986}"/>
              </a:ext>
            </a:extLst>
          </p:cNvPr>
          <p:cNvSpPr txBox="1"/>
          <p:nvPr/>
        </p:nvSpPr>
        <p:spPr>
          <a:xfrm>
            <a:off x="1688097" y="4658719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based assembly to reduce weight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44137B5-3699-3F6C-B7F8-9D36DF75CC5B}"/>
              </a:ext>
            </a:extLst>
          </p:cNvPr>
          <p:cNvSpPr/>
          <p:nvPr/>
        </p:nvSpPr>
        <p:spPr>
          <a:xfrm>
            <a:off x="6312940" y="1874767"/>
            <a:ext cx="3475524" cy="321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demo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8F885E0-D09A-72C7-BFD9-A37A510B9125}"/>
              </a:ext>
            </a:extLst>
          </p:cNvPr>
          <p:cNvSpPr txBox="1"/>
          <p:nvPr/>
        </p:nvSpPr>
        <p:spPr>
          <a:xfrm>
            <a:off x="1684434" y="5220671"/>
            <a:ext cx="4693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Additive and subtractive for shape management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597D03-0816-629E-686B-E7E3C4E7C452}"/>
              </a:ext>
            </a:extLst>
          </p:cNvPr>
          <p:cNvSpPr txBox="1"/>
          <p:nvPr/>
        </p:nvSpPr>
        <p:spPr>
          <a:xfrm>
            <a:off x="200104" y="5873068"/>
            <a:ext cx="1218282" cy="276999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/>
              </a:rPr>
              <a:t>Composites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09142E-94B8-F1B9-FB93-6AE8D6A86B4C}"/>
              </a:ext>
            </a:extLst>
          </p:cNvPr>
          <p:cNvSpPr txBox="1"/>
          <p:nvPr/>
        </p:nvSpPr>
        <p:spPr>
          <a:xfrm>
            <a:off x="1679973" y="5797136"/>
            <a:ext cx="3540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Accurate tape layup at reduced cost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25E5B5-1CDA-0919-C8A3-FC3CC089213B}"/>
              </a:ext>
            </a:extLst>
          </p:cNvPr>
          <p:cNvSpPr/>
          <p:nvPr/>
        </p:nvSpPr>
        <p:spPr>
          <a:xfrm>
            <a:off x="10959092" y="3421597"/>
            <a:ext cx="135593" cy="135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265B9EA-C8FC-BF5D-DF90-37A75E996346}"/>
              </a:ext>
            </a:extLst>
          </p:cNvPr>
          <p:cNvSpPr/>
          <p:nvPr/>
        </p:nvSpPr>
        <p:spPr>
          <a:xfrm>
            <a:off x="1498380" y="3340968"/>
            <a:ext cx="561320" cy="292389"/>
          </a:xfrm>
          <a:prstGeom prst="rect">
            <a:avLst/>
          </a:prstGeom>
          <a:solidFill>
            <a:srgbClr val="CBFFBC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 Draft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722DEC3-E13A-0BCA-2585-71F3B6157F50}"/>
              </a:ext>
            </a:extLst>
          </p:cNvPr>
          <p:cNvSpPr/>
          <p:nvPr/>
        </p:nvSpPr>
        <p:spPr>
          <a:xfrm>
            <a:off x="-7850" y="3271922"/>
            <a:ext cx="12065122" cy="46716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A7A8BF4-9575-2075-4AF1-2B94F1D35449}"/>
              </a:ext>
            </a:extLst>
          </p:cNvPr>
          <p:cNvSpPr txBox="1"/>
          <p:nvPr/>
        </p:nvSpPr>
        <p:spPr>
          <a:xfrm>
            <a:off x="59130" y="3356011"/>
            <a:ext cx="1024319" cy="215444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Composites</a:t>
            </a:r>
          </a:p>
        </p:txBody>
      </p:sp>
      <p:sp>
        <p:nvSpPr>
          <p:cNvPr id="56" name="Pentagon 95">
            <a:extLst>
              <a:ext uri="{FF2B5EF4-FFF2-40B4-BE49-F238E27FC236}">
                <a16:creationId xmlns:a16="http://schemas.microsoft.com/office/drawing/2014/main" id="{4ABD6211-ABFB-C217-F1C7-1ECF68361C0F}"/>
              </a:ext>
            </a:extLst>
          </p:cNvPr>
          <p:cNvSpPr/>
          <p:nvPr/>
        </p:nvSpPr>
        <p:spPr>
          <a:xfrm>
            <a:off x="2261520" y="3399217"/>
            <a:ext cx="4018051" cy="172238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000" kern="0" dirty="0">
                <a:solidFill>
                  <a:prstClr val="black"/>
                </a:solidFill>
                <a:latin typeface="Arial"/>
                <a:sym typeface="Arial"/>
              </a:rPr>
              <a:t>document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content</a:t>
            </a:r>
          </a:p>
        </p:txBody>
      </p:sp>
      <p:sp>
        <p:nvSpPr>
          <p:cNvPr id="70" name="Pentagon 95">
            <a:extLst>
              <a:ext uri="{FF2B5EF4-FFF2-40B4-BE49-F238E27FC236}">
                <a16:creationId xmlns:a16="http://schemas.microsoft.com/office/drawing/2014/main" id="{AD6B5E16-2AC7-FAFF-BA44-CD47C24650E7}"/>
              </a:ext>
            </a:extLst>
          </p:cNvPr>
          <p:cNvSpPr/>
          <p:nvPr/>
        </p:nvSpPr>
        <p:spPr>
          <a:xfrm>
            <a:off x="10270492" y="3348083"/>
            <a:ext cx="1224593" cy="244225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improve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content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34010F4-BA04-776D-809F-8E4AD437E232}"/>
              </a:ext>
            </a:extLst>
          </p:cNvPr>
          <p:cNvSpPr/>
          <p:nvPr/>
        </p:nvSpPr>
        <p:spPr>
          <a:xfrm>
            <a:off x="4080928" y="1917640"/>
            <a:ext cx="2181304" cy="335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demo planning</a:t>
            </a:r>
          </a:p>
        </p:txBody>
      </p:sp>
      <p:sp>
        <p:nvSpPr>
          <p:cNvPr id="80" name="Pentagon 95">
            <a:extLst>
              <a:ext uri="{FF2B5EF4-FFF2-40B4-BE49-F238E27FC236}">
                <a16:creationId xmlns:a16="http://schemas.microsoft.com/office/drawing/2014/main" id="{C5E70047-F7AF-9E73-4CC9-CE91DC1499DF}"/>
              </a:ext>
            </a:extLst>
          </p:cNvPr>
          <p:cNvSpPr/>
          <p:nvPr/>
        </p:nvSpPr>
        <p:spPr>
          <a:xfrm>
            <a:off x="8711214" y="3358495"/>
            <a:ext cx="1178859" cy="271282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improve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content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DA43D9-DE05-FA08-A898-286F29789B1A}"/>
              </a:ext>
            </a:extLst>
          </p:cNvPr>
          <p:cNvSpPr/>
          <p:nvPr/>
        </p:nvSpPr>
        <p:spPr>
          <a:xfrm>
            <a:off x="10560489" y="1929316"/>
            <a:ext cx="561320" cy="2712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050" b="1" kern="0" dirty="0">
                <a:solidFill>
                  <a:prstClr val="white"/>
                </a:solidFill>
                <a:latin typeface="Arial"/>
                <a:sym typeface="Arial"/>
              </a:rPr>
              <a:t>DIS</a:t>
            </a: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reg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90755FB-9A3A-51D7-D4B6-08832BD87219}"/>
              </a:ext>
            </a:extLst>
          </p:cNvPr>
          <p:cNvSpPr/>
          <p:nvPr/>
        </p:nvSpPr>
        <p:spPr>
          <a:xfrm>
            <a:off x="6305800" y="2537661"/>
            <a:ext cx="3482664" cy="321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demo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F90EE37-AEEA-6BFF-A9CB-DDC410CF81ED}"/>
              </a:ext>
            </a:extLst>
          </p:cNvPr>
          <p:cNvSpPr/>
          <p:nvPr/>
        </p:nvSpPr>
        <p:spPr>
          <a:xfrm>
            <a:off x="10575729" y="2612068"/>
            <a:ext cx="561320" cy="2712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050" b="1" kern="0" dirty="0">
                <a:solidFill>
                  <a:prstClr val="white"/>
                </a:solidFill>
                <a:latin typeface="Arial"/>
                <a:sym typeface="Arial"/>
              </a:rPr>
              <a:t>DIS</a:t>
            </a: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reg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8FE88DB-704B-9342-C429-789F9A27C182}"/>
              </a:ext>
            </a:extLst>
          </p:cNvPr>
          <p:cNvSpPr/>
          <p:nvPr/>
        </p:nvSpPr>
        <p:spPr>
          <a:xfrm>
            <a:off x="6312940" y="3326495"/>
            <a:ext cx="3491164" cy="321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demo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EBAC5AF-6138-472D-A938-AB7A85DCDB55}"/>
              </a:ext>
            </a:extLst>
          </p:cNvPr>
          <p:cNvSpPr/>
          <p:nvPr/>
        </p:nvSpPr>
        <p:spPr>
          <a:xfrm>
            <a:off x="4074989" y="2568562"/>
            <a:ext cx="2181304" cy="335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demo planning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F7B1B6F-EA5B-D93A-2C4E-BD7CE387EF1F}"/>
              </a:ext>
            </a:extLst>
          </p:cNvPr>
          <p:cNvSpPr/>
          <p:nvPr/>
        </p:nvSpPr>
        <p:spPr>
          <a:xfrm>
            <a:off x="4060035" y="3312235"/>
            <a:ext cx="2181304" cy="335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demo planning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61AD673-5AA2-F712-C20A-8D19E21E2BDB}"/>
              </a:ext>
            </a:extLst>
          </p:cNvPr>
          <p:cNvSpPr/>
          <p:nvPr/>
        </p:nvSpPr>
        <p:spPr>
          <a:xfrm>
            <a:off x="10639597" y="3356751"/>
            <a:ext cx="561320" cy="2712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050" b="1" kern="0" dirty="0">
                <a:solidFill>
                  <a:prstClr val="white"/>
                </a:solidFill>
                <a:latin typeface="Arial"/>
                <a:sym typeface="Arial"/>
              </a:rPr>
              <a:t>DIS</a:t>
            </a: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reg</a:t>
            </a:r>
          </a:p>
        </p:txBody>
      </p:sp>
      <p:sp>
        <p:nvSpPr>
          <p:cNvPr id="15" name="Pentagon 95">
            <a:extLst>
              <a:ext uri="{FF2B5EF4-FFF2-40B4-BE49-F238E27FC236}">
                <a16:creationId xmlns:a16="http://schemas.microsoft.com/office/drawing/2014/main" id="{DE1CEEAE-5F06-E5AC-4C49-A6CB2A72B8C8}"/>
              </a:ext>
            </a:extLst>
          </p:cNvPr>
          <p:cNvSpPr/>
          <p:nvPr/>
        </p:nvSpPr>
        <p:spPr>
          <a:xfrm>
            <a:off x="9421766" y="3340968"/>
            <a:ext cx="1178859" cy="271282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improve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content</a:t>
            </a:r>
          </a:p>
        </p:txBody>
      </p:sp>
      <p:sp>
        <p:nvSpPr>
          <p:cNvPr id="78" name="Pentagon 95">
            <a:extLst>
              <a:ext uri="{FF2B5EF4-FFF2-40B4-BE49-F238E27FC236}">
                <a16:creationId xmlns:a16="http://schemas.microsoft.com/office/drawing/2014/main" id="{65E66A66-BA54-558A-E88C-713CC49A49D8}"/>
              </a:ext>
            </a:extLst>
          </p:cNvPr>
          <p:cNvSpPr/>
          <p:nvPr/>
        </p:nvSpPr>
        <p:spPr>
          <a:xfrm>
            <a:off x="9408957" y="2623871"/>
            <a:ext cx="1178859" cy="271282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improve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content</a:t>
            </a:r>
          </a:p>
        </p:txBody>
      </p:sp>
      <p:sp>
        <p:nvSpPr>
          <p:cNvPr id="77" name="Pentagon 95">
            <a:extLst>
              <a:ext uri="{FF2B5EF4-FFF2-40B4-BE49-F238E27FC236}">
                <a16:creationId xmlns:a16="http://schemas.microsoft.com/office/drawing/2014/main" id="{7186E868-8E67-73B9-6774-D76BF9618987}"/>
              </a:ext>
            </a:extLst>
          </p:cNvPr>
          <p:cNvSpPr/>
          <p:nvPr/>
        </p:nvSpPr>
        <p:spPr>
          <a:xfrm>
            <a:off x="9398641" y="1954935"/>
            <a:ext cx="1178859" cy="271282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improve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content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101B28-2D1D-E2DF-0FD8-B6918ED22A10}"/>
              </a:ext>
            </a:extLst>
          </p:cNvPr>
          <p:cNvSpPr/>
          <p:nvPr/>
        </p:nvSpPr>
        <p:spPr>
          <a:xfrm>
            <a:off x="-12692" y="3910354"/>
            <a:ext cx="12065122" cy="46716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2696C23-CA63-2E8A-AF17-08FA4829C2B7}"/>
              </a:ext>
            </a:extLst>
          </p:cNvPr>
          <p:cNvSpPr/>
          <p:nvPr/>
        </p:nvSpPr>
        <p:spPr>
          <a:xfrm>
            <a:off x="10950128" y="4067056"/>
            <a:ext cx="135593" cy="135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43EC3FA-483D-1677-7FF9-4726BD4755B0}"/>
              </a:ext>
            </a:extLst>
          </p:cNvPr>
          <p:cNvSpPr/>
          <p:nvPr/>
        </p:nvSpPr>
        <p:spPr>
          <a:xfrm>
            <a:off x="1489416" y="3986427"/>
            <a:ext cx="561320" cy="292389"/>
          </a:xfrm>
          <a:prstGeom prst="rect">
            <a:avLst/>
          </a:prstGeom>
          <a:solidFill>
            <a:srgbClr val="CBFFBC"/>
          </a:solidFill>
          <a:ln w="31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 Draft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F68DC97-F032-ECBF-9D26-479AD0CE4C1C}"/>
              </a:ext>
            </a:extLst>
          </p:cNvPr>
          <p:cNvSpPr/>
          <p:nvPr/>
        </p:nvSpPr>
        <p:spPr>
          <a:xfrm>
            <a:off x="-16814" y="3917381"/>
            <a:ext cx="12065122" cy="46716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BE7F60E-F965-CA8E-2A62-2B5AB8F2C134}"/>
              </a:ext>
            </a:extLst>
          </p:cNvPr>
          <p:cNvSpPr txBox="1"/>
          <p:nvPr/>
        </p:nvSpPr>
        <p:spPr>
          <a:xfrm>
            <a:off x="50166" y="4001470"/>
            <a:ext cx="883255" cy="215444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Arial"/>
              </a:rPr>
              <a:t>Machining</a:t>
            </a:r>
          </a:p>
        </p:txBody>
      </p:sp>
      <p:sp>
        <p:nvSpPr>
          <p:cNvPr id="43" name="Pentagon 95">
            <a:extLst>
              <a:ext uri="{FF2B5EF4-FFF2-40B4-BE49-F238E27FC236}">
                <a16:creationId xmlns:a16="http://schemas.microsoft.com/office/drawing/2014/main" id="{2786AC7C-3D70-C3C4-0E1B-E452700F59A8}"/>
              </a:ext>
            </a:extLst>
          </p:cNvPr>
          <p:cNvSpPr/>
          <p:nvPr/>
        </p:nvSpPr>
        <p:spPr>
          <a:xfrm>
            <a:off x="2252556" y="4044676"/>
            <a:ext cx="4027015" cy="104959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000" kern="0" dirty="0">
                <a:solidFill>
                  <a:prstClr val="black"/>
                </a:solidFill>
                <a:latin typeface="Arial"/>
                <a:sym typeface="Arial"/>
              </a:rPr>
              <a:t>document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content</a:t>
            </a:r>
          </a:p>
        </p:txBody>
      </p:sp>
      <p:sp>
        <p:nvSpPr>
          <p:cNvPr id="44" name="Pentagon 95">
            <a:extLst>
              <a:ext uri="{FF2B5EF4-FFF2-40B4-BE49-F238E27FC236}">
                <a16:creationId xmlns:a16="http://schemas.microsoft.com/office/drawing/2014/main" id="{970682A6-98DC-FF3E-B36A-587219E86D72}"/>
              </a:ext>
            </a:extLst>
          </p:cNvPr>
          <p:cNvSpPr/>
          <p:nvPr/>
        </p:nvSpPr>
        <p:spPr>
          <a:xfrm>
            <a:off x="10261528" y="3993542"/>
            <a:ext cx="1224593" cy="244225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improve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content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92D97F2-FDA3-A14A-D2EB-FB98A6255782}"/>
              </a:ext>
            </a:extLst>
          </p:cNvPr>
          <p:cNvSpPr/>
          <p:nvPr/>
        </p:nvSpPr>
        <p:spPr>
          <a:xfrm>
            <a:off x="6312940" y="3971954"/>
            <a:ext cx="3482200" cy="321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demo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4A12B14-CDB9-0C94-D979-8A6CAF016EFD}"/>
              </a:ext>
            </a:extLst>
          </p:cNvPr>
          <p:cNvSpPr/>
          <p:nvPr/>
        </p:nvSpPr>
        <p:spPr>
          <a:xfrm>
            <a:off x="4051071" y="3957694"/>
            <a:ext cx="2181304" cy="335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demo planning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881C0B3-AC99-73A6-547C-F534E1047B37}"/>
              </a:ext>
            </a:extLst>
          </p:cNvPr>
          <p:cNvSpPr/>
          <p:nvPr/>
        </p:nvSpPr>
        <p:spPr>
          <a:xfrm>
            <a:off x="10630633" y="4002210"/>
            <a:ext cx="561320" cy="27128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050" b="1" kern="0" dirty="0">
                <a:solidFill>
                  <a:prstClr val="white"/>
                </a:solidFill>
                <a:latin typeface="Arial"/>
                <a:sym typeface="Arial"/>
              </a:rPr>
              <a:t>DIS</a:t>
            </a: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reg</a:t>
            </a:r>
          </a:p>
        </p:txBody>
      </p:sp>
      <p:sp>
        <p:nvSpPr>
          <p:cNvPr id="58" name="Pentagon 95">
            <a:extLst>
              <a:ext uri="{FF2B5EF4-FFF2-40B4-BE49-F238E27FC236}">
                <a16:creationId xmlns:a16="http://schemas.microsoft.com/office/drawing/2014/main" id="{472B8939-3CA5-1033-6A7E-2A3B8CBA27E9}"/>
              </a:ext>
            </a:extLst>
          </p:cNvPr>
          <p:cNvSpPr/>
          <p:nvPr/>
        </p:nvSpPr>
        <p:spPr>
          <a:xfrm>
            <a:off x="9412802" y="3986427"/>
            <a:ext cx="1178859" cy="271282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improve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content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8A45DB3-FB16-01B9-A0DF-3CF608B8DF66}"/>
              </a:ext>
            </a:extLst>
          </p:cNvPr>
          <p:cNvSpPr txBox="1"/>
          <p:nvPr/>
        </p:nvSpPr>
        <p:spPr>
          <a:xfrm>
            <a:off x="218033" y="6401988"/>
            <a:ext cx="1051570" cy="276999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/>
              </a:rPr>
              <a:t>Machining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B3186B-41B6-6FD1-E542-C5AAD4FA3089}"/>
              </a:ext>
            </a:extLst>
          </p:cNvPr>
          <p:cNvSpPr txBox="1"/>
          <p:nvPr/>
        </p:nvSpPr>
        <p:spPr>
          <a:xfrm>
            <a:off x="1697902" y="6326056"/>
            <a:ext cx="335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Reduced tool wear and cycle time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9A50BFD-0F09-B27A-FF1B-9B856E08AF38}"/>
              </a:ext>
            </a:extLst>
          </p:cNvPr>
          <p:cNvSpPr/>
          <p:nvPr/>
        </p:nvSpPr>
        <p:spPr>
          <a:xfrm>
            <a:off x="5343244" y="1853032"/>
            <a:ext cx="936327" cy="252448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050" b="1" kern="0" dirty="0">
                <a:solidFill>
                  <a:prstClr val="white"/>
                </a:solidFill>
                <a:latin typeface="Arial"/>
                <a:sym typeface="Arial"/>
              </a:rPr>
              <a:t>CIB</a:t>
            </a:r>
            <a:endParaRPr kumimoji="0" lang="fr-FR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511D82-8E5B-93CC-0272-30D976B55263}"/>
              </a:ext>
            </a:extLst>
          </p:cNvPr>
          <p:cNvSpPr/>
          <p:nvPr/>
        </p:nvSpPr>
        <p:spPr>
          <a:xfrm>
            <a:off x="9201465" y="1876888"/>
            <a:ext cx="936327" cy="250062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Ballot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90966BD-D6B5-EA3A-D3D9-F5A8496A7A72}"/>
              </a:ext>
            </a:extLst>
          </p:cNvPr>
          <p:cNvSpPr/>
          <p:nvPr/>
        </p:nvSpPr>
        <p:spPr>
          <a:xfrm>
            <a:off x="7230370" y="6348307"/>
            <a:ext cx="561320" cy="271282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TBD?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94C60A-DD63-5F14-47A6-E20BF1065B4E}"/>
              </a:ext>
            </a:extLst>
          </p:cNvPr>
          <p:cNvSpPr txBox="1"/>
          <p:nvPr/>
        </p:nvSpPr>
        <p:spPr>
          <a:xfrm>
            <a:off x="8090498" y="6284101"/>
            <a:ext cx="41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extension for Inter-laboratory testing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C41BD2F-7021-DA99-AAFA-A1489BDAC686}"/>
              </a:ext>
            </a:extLst>
          </p:cNvPr>
          <p:cNvSpPr/>
          <p:nvPr/>
        </p:nvSpPr>
        <p:spPr>
          <a:xfrm>
            <a:off x="11528454" y="1844759"/>
            <a:ext cx="561320" cy="253978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Pub</a:t>
            </a:r>
          </a:p>
        </p:txBody>
      </p:sp>
    </p:spTree>
    <p:extLst>
      <p:ext uri="{BB962C8B-B14F-4D97-AF65-F5344CB8AC3E}">
        <p14:creationId xmlns:p14="http://schemas.microsoft.com/office/powerpoint/2010/main" val="2973430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andvikDocumentClassification xmlns="95c0d0b2-8cb9-4f8f-825a-05bcc676b702">i2 Restricted</SandvikDocumentClassification>
    <Sandvik_x0020_Document_x0020_Type xmlns="95c0d0b2-8cb9-4f8f-825a-05bcc676b702" xsi:nil="true"/>
    <lcf76f155ced4ddcb4097134ff3c332f xmlns="efee1786-0d78-47ef-96a0-2fc9a2e56032">
      <Terms xmlns="http://schemas.microsoft.com/office/infopath/2007/PartnerControls"/>
    </lcf76f155ced4ddcb4097134ff3c332f>
    <SandvikInformationOwner xmlns="95c0d0b2-8cb9-4f8f-825a-05bcc676b702">
      <UserInfo>
        <DisplayName/>
        <AccountId xsi:nil="true"/>
        <AccountType/>
      </UserInfo>
    </SandvikInformationOwner>
    <TaxCatchAll xmlns="95c0d0b2-8cb9-4f8f-825a-05bcc676b70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11dad590-77af-43fa-b0e9-6665f7dd2a74" ContentTypeId="0x0101004A9C15D9442F4A029E70F5C05A32B13F00A65498C8451640C8BD6A0982E8A6A410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s" ma:contentTypeID="0x0101004A9C15D9442F4A029E70F5C05A32B13F00A65498C8451640C8BD6A0982E8A6A4100008A1DB6C1AB3C748A05D4A8F1BACCAE5" ma:contentTypeVersion="38" ma:contentTypeDescription="Sandvik Documents" ma:contentTypeScope="" ma:versionID="7aaa38a578e38746cf7d8c54d2d702d6">
  <xsd:schema xmlns:xsd="http://www.w3.org/2001/XMLSchema" xmlns:xs="http://www.w3.org/2001/XMLSchema" xmlns:p="http://schemas.microsoft.com/office/2006/metadata/properties" xmlns:ns2="95c0d0b2-8cb9-4f8f-825a-05bcc676b702" xmlns:ns3="efee1786-0d78-47ef-96a0-2fc9a2e56032" xmlns:ns4="2fab819a-3890-4567-aaf7-af7eb9836b88" targetNamespace="http://schemas.microsoft.com/office/2006/metadata/properties" ma:root="true" ma:fieldsID="0d50a2bcc407dbf8ce5a21cbf805b759" ns2:_="" ns3:_="" ns4:_="">
    <xsd:import namespace="95c0d0b2-8cb9-4f8f-825a-05bcc676b702"/>
    <xsd:import namespace="efee1786-0d78-47ef-96a0-2fc9a2e56032"/>
    <xsd:import namespace="2fab819a-3890-4567-aaf7-af7eb9836b88"/>
    <xsd:element name="properties">
      <xsd:complexType>
        <xsd:sequence>
          <xsd:element name="documentManagement">
            <xsd:complexType>
              <xsd:all>
                <xsd:element ref="ns2:SandvikInformationOwner" minOccurs="0"/>
                <xsd:element ref="ns2:SandvikDocumentClassification"/>
                <xsd:element ref="ns2:Sandvik_x0020_Document_x0020_Typ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0d0b2-8cb9-4f8f-825a-05bcc676b702" elementFormDefault="qualified">
    <xsd:import namespace="http://schemas.microsoft.com/office/2006/documentManagement/types"/>
    <xsd:import namespace="http://schemas.microsoft.com/office/infopath/2007/PartnerControls"/>
    <xsd:element name="SandvikInformationOwner" ma:index="8" nillable="true" ma:displayName="Document Owner" ma:description="Information owner of the document" ma:SearchPeopleOnly="false" ma:SharePointGroup="0" ma:internalName="SandvikInformation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andvikDocumentClassification" ma:index="9" ma:displayName="Information Classification" ma:default="i2 Restricted" ma:description="Classification level of the document." ma:format="Dropdown" ma:internalName="SandvikDocumentClassification" ma:readOnly="false">
      <xsd:simpleType>
        <xsd:restriction base="dms:Choice">
          <xsd:enumeration value="i1 Unrestricted"/>
          <xsd:enumeration value="i2 Restricted"/>
          <xsd:enumeration value="i3 Confidential"/>
        </xsd:restriction>
      </xsd:simpleType>
    </xsd:element>
    <xsd:element name="Sandvik_x0020_Document_x0020_Type" ma:index="10" nillable="true" ma:displayName="Sandvik Document Type" ma:description="Sandvik Document Type for the document" ma:format="Dropdown" ma:internalName="Sandvik_x0020_Document_x0020_Type">
      <xsd:simpleType>
        <xsd:restriction base="dms:Choice">
          <xsd:enumeration value="Case"/>
          <xsd:enumeration value="Correspondence"/>
          <xsd:enumeration value="Decision"/>
          <xsd:enumeration value="Guideline"/>
          <xsd:enumeration value="Minutes"/>
          <xsd:enumeration value="Offer"/>
          <xsd:enumeration value="Order"/>
          <xsd:enumeration value="Order Confirmation"/>
          <xsd:enumeration value="Plan"/>
          <xsd:enumeration value="Policy"/>
          <xsd:enumeration value="Presentation"/>
          <xsd:enumeration value="Procedure"/>
          <xsd:enumeration value="Report"/>
          <xsd:enumeration value="Specification"/>
          <xsd:enumeration value="Verification"/>
        </xsd:restriction>
      </xsd:simpleType>
    </xsd:element>
    <xsd:element name="TaxCatchAll" ma:index="24" nillable="true" ma:displayName="Taxonomy Catch All Column" ma:hidden="true" ma:list="{023bba9f-5c9b-4a1c-a280-d3d96d7a886b}" ma:internalName="TaxCatchAll" ma:showField="CatchAllData" ma:web="2fab819a-3890-4567-aaf7-af7eb9836b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ee1786-0d78-47ef-96a0-2fc9a2e560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11dad590-77af-43fa-b0e9-6665f7dd2a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ab819a-3890-4567-aaf7-af7eb9836b8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A1A861-A7E2-4C20-A390-818D4C7289C8}">
  <ds:schemaRefs>
    <ds:schemaRef ds:uri="http://schemas.microsoft.com/office/2006/documentManagement/types"/>
    <ds:schemaRef ds:uri="2fab819a-3890-4567-aaf7-af7eb9836b88"/>
    <ds:schemaRef ds:uri="http://purl.org/dc/terms/"/>
    <ds:schemaRef ds:uri="http://schemas.microsoft.com/office/infopath/2007/PartnerControls"/>
    <ds:schemaRef ds:uri="http://purl.org/dc/dcmitype/"/>
    <ds:schemaRef ds:uri="95c0d0b2-8cb9-4f8f-825a-05bcc676b702"/>
    <ds:schemaRef ds:uri="http://schemas.openxmlformats.org/package/2006/metadata/core-properties"/>
    <ds:schemaRef ds:uri="http://purl.org/dc/elements/1.1/"/>
    <ds:schemaRef ds:uri="efee1786-0d78-47ef-96a0-2fc9a2e5603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812EBE1-47E5-42BE-8055-E868D0A301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B58F28-26F2-46F5-A230-E8660AE046B0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9D6137BE-8B72-4FD0-AA48-DAC7D5876D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c0d0b2-8cb9-4f8f-825a-05bcc676b702"/>
    <ds:schemaRef ds:uri="efee1786-0d78-47ef-96a0-2fc9a2e56032"/>
    <ds:schemaRef ds:uri="2fab819a-3890-4567-aaf7-af7eb9836b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58707db-cea7-4907-92d1-cf323291762b}" enabled="1" method="Standard" siteId="{e11cbe9c-f680-44b9-9d42-d705f740b88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5580</TotalTime>
  <Words>460</Words>
  <Application>Microsoft Office PowerPoint</Application>
  <PresentationFormat>Widescreen</PresentationFormat>
  <Paragraphs>189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AP238 E4 – Model Based Manufacturing</vt:lpstr>
      <vt:lpstr>Strengths and challenges</vt:lpstr>
      <vt:lpstr>Why, What and How</vt:lpstr>
      <vt:lpstr>Prepare for next time</vt:lpstr>
      <vt:lpstr>PowerPoint Presentation</vt:lpstr>
      <vt:lpstr>Conclusion – time budget for the yellow?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Mikael Hedlind</dc:creator>
  <cp:lastModifiedBy>hardwick</cp:lastModifiedBy>
  <cp:revision>25</cp:revision>
  <dcterms:created xsi:type="dcterms:W3CDTF">2024-06-14T11:21:39Z</dcterms:created>
  <dcterms:modified xsi:type="dcterms:W3CDTF">2024-06-18T14:08:11Z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0x0101004A9C15D9442F4A029E70F5C05A32B13F00A65498C8451640C8BD6A0982E8A6A4100008A1DB6C1AB3C748A05D4A8F1BACCAE5</vt:lpwstr>
  </property>
</Properties>
</file>