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ctiveX/activeX1.xml" ContentType="application/vnd.ms-office.activeX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1540" r:id="rId3"/>
    <p:sldId id="1542" r:id="rId4"/>
    <p:sldId id="1543" r:id="rId5"/>
    <p:sldId id="1541" r:id="rId6"/>
    <p:sldId id="1544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2" autoAdjust="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B60BD-8DB9-42DF-8E90-A340B388AFB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6F415-8696-42C1-880F-5A51C6684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68D703-3191-4370-80D1-FDFEFBD1EAA8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7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control" Target="../activeX/activeX1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D6162E-94B5-4FD6-A8F5-00676902B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3EAFC8C-51A2-4816-8056-2422AAA65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E1634A-B78C-401F-9A62-7F1E115C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2A4762-1DD6-4BC6-AC09-FDB60E2B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EC21D0-5785-4D40-8D22-7F9AFF18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47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7F5106-48DF-41BD-BE37-2AEE29F1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091581-21ED-446D-9DBF-2D5AC1DE6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AF63AA-CDDE-4405-B6C2-DDB8830FB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AC6C46-787F-41E8-AB08-5FB742E8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5E174C-115A-4256-948A-A5EF016E2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378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D8AC236-36F8-494B-8C89-57B7E7D94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0C15C5D-323A-450F-8E4A-A6396194D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7FF317-1E8A-4868-9B85-BF2BF2E5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B94345-1AD5-440C-B13E-D88DAD633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F9AC57-26E3-470C-96A2-BF497B75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77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 Presentation 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fr-FR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25239"/>
            <a:ext cx="10668000" cy="864111"/>
          </a:xfrm>
        </p:spPr>
        <p:txBody>
          <a:bodyPr>
            <a:normAutofit/>
          </a:bodyPr>
          <a:lstStyle>
            <a:lvl1pPr>
              <a:defRPr sz="4400" baseline="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38200" y="2427526"/>
            <a:ext cx="10668000" cy="379229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latin typeface="MetaPro-Ligh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AE52DF4-317E-4FD0-BBB4-F407AE16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algn="l" eaLnBrk="0" fontAlgn="base" hangingPunct="0">
              <a:spcBef>
                <a:spcPct val="0"/>
              </a:spcBef>
              <a:spcAft>
                <a:spcPct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Your date goes here: Insert - Header &amp; Footer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ISO/TC 184/SC 4 Industrial Data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0" y="85727"/>
            <a:ext cx="755970" cy="7681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82696"/>
            <a:ext cx="3346994" cy="926672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name="Image1" r:id="rId1" imgW="12192120" imgH="114480"/>
        </mc:Choice>
        <mc:Fallback>
          <p:control name="Image1" r:id="rId1" imgW="12192120" imgH="114480">
            <p:pic>
              <p:nvPicPr>
                <p:cNvPr id="9" name="Image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0" y="1"/>
                  <a:ext cx="12192000" cy="117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7768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488445-1251-48E0-B5A1-4583C0B0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92A08D-0C8C-4120-8471-11186592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5BCB84-BD57-416C-B724-EE38055F3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6A122A-2695-4CA9-A71B-790073DCA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BA2B2D-5361-4AC3-AF40-66E6739A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372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407527-66EF-4016-BE24-F5379F81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677321-5F72-4741-B3E1-13C73922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AB5350-3B7B-4A5A-BFB3-FECF3695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96665B-9ECE-45DB-AA7E-B45A9733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752E2D-7E64-474F-A765-5CA072DDB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10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E1F26-22E3-4C54-9413-96E3369AC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A94288-F41C-494D-B2E6-023CF5B00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724FD51-C841-48A2-BC29-359D752F9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69235F-6260-4BC6-A5A3-754F1F63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3D6E198-A74D-45F8-8670-FBE432E2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4A2B5D-0A5D-4FD5-8BA3-FBB54A021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35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C0C84B-EC02-457E-8A24-5BDACA5B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D8A7BA-9CAF-4681-A5CB-A306B9C00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975B68-AE6C-4497-A4B7-CC4F03B1A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38CA0A1-8E4B-4437-8276-3F694A93B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5682C92-1816-4648-B323-AC1258297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4483DE7-4FF2-48B0-B886-B1053AD9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542A8B2-6860-451D-9B16-947C8DD3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14F13E1-C744-40B6-93D5-62765695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880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1BCE60-F8DF-452C-A4DA-E301FCED5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605F075-9142-4C4C-B32C-329B9082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0C3E8C4-723F-471B-8612-D31B0A8E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20C9F03-2626-40DF-9262-09E0FB9D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38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A0CAC16-5DED-4D79-AA11-7C0DC9AA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BACC86-BD85-4632-80B5-B6C08A2E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0C7C24-EDAB-48DE-8BC4-B21BB87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50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6C10EA-6C0D-4519-8BF2-22BA3F5B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67D1F8-6397-4F0E-B205-A35FA6861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CBFCA1-799D-4EC7-A624-FFC4156C6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04B219-798D-46AD-9F37-9107FA75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CBEC7CA-7EF1-4053-AB69-A761994F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A75E303-D509-467F-BED0-11A85591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852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4D9B17-825F-445C-B299-86B4F3D5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B0956B0-8EF2-4F98-9040-62D76F29F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DC09D86-1E7C-4368-A9F0-4DFBA87BE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C44647-B7F9-45F7-BA44-4FE87D83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210E7A-6207-4123-BCE2-42171FD47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273B0E-804F-4BFE-97CB-FAB3CFF6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14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19C42E3-74D5-44F2-994D-4AA4B614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313C64-990E-4B14-94E1-6278DA607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5B0EA7-6A21-457A-90AD-73101574C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55C4-1414-471E-8EA1-138A4147D42B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B7867F-9D62-4221-AA67-05962C22A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CCCB7A-45E4-478F-8BB4-3A27C1432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F950E-3171-4020-BCEA-CD88117BD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1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rdwick@steptool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1330810"/>
            <a:ext cx="8001000" cy="8651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UUIDs for Digital Twins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748173" y="2318905"/>
            <a:ext cx="10586392" cy="2952328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3600" dirty="0"/>
              <a:t>Saratoga Springs</a:t>
            </a:r>
          </a:p>
          <a:p>
            <a:pPr>
              <a:defRPr/>
            </a:pPr>
            <a:r>
              <a:rPr lang="en-US" sz="3600" dirty="0"/>
              <a:t>Combined meeting of WG12 &amp; WG15</a:t>
            </a:r>
          </a:p>
          <a:p>
            <a:pPr>
              <a:defRPr/>
            </a:pPr>
            <a:r>
              <a:rPr lang="en-US" sz="3600" dirty="0"/>
              <a:t>“After the DMDII we travelled in different directions”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hardwick@steptools.com</a:t>
            </a:r>
            <a:endParaRPr lang="en-US" sz="2800" i="1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							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4"/>
          </p:nvPr>
        </p:nvSpPr>
        <p:spPr bwMode="auto">
          <a:xfrm>
            <a:off x="9296400" y="6357431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0A5F6-9E61-4666-80AC-9426E7A725B1}" type="slidenum">
              <a:rPr lang="en-US" altLang="en-US" sz="1200">
                <a:solidFill>
                  <a:srgbClr val="898989"/>
                </a:solidFill>
              </a:rPr>
              <a:pPr/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ISO/TC 184/SC 4 Industrial Data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9BD5F6-AC3D-2F7A-29CE-D1F5EE112E59}"/>
              </a:ext>
            </a:extLst>
          </p:cNvPr>
          <p:cNvSpPr txBox="1"/>
          <p:nvPr/>
        </p:nvSpPr>
        <p:spPr>
          <a:xfrm>
            <a:off x="1828800" y="501232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Martin Hardwick</a:t>
            </a:r>
          </a:p>
          <a:p>
            <a:pPr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Convenor WG15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9ED9-067C-C65D-634A-A989F1EF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twin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50A64-15C7-1EEE-4B97-E786269D5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671" y="1817387"/>
            <a:ext cx="9211962" cy="4351338"/>
          </a:xfrm>
        </p:spPr>
        <p:txBody>
          <a:bodyPr/>
          <a:lstStyle/>
          <a:p>
            <a:r>
              <a:rPr lang="en-US" dirty="0"/>
              <a:t>Application interpreted model:</a:t>
            </a:r>
          </a:p>
          <a:p>
            <a:pPr lvl="1"/>
            <a:r>
              <a:rPr lang="en-US" dirty="0"/>
              <a:t>Fundamental model of all products</a:t>
            </a:r>
          </a:p>
          <a:p>
            <a:pPr lvl="1"/>
            <a:r>
              <a:rPr lang="en-US" dirty="0"/>
              <a:t>Normalized, integrated, unchanging</a:t>
            </a:r>
          </a:p>
          <a:p>
            <a:r>
              <a:rPr lang="en-US" dirty="0"/>
              <a:t>Application requirements model:</a:t>
            </a:r>
          </a:p>
          <a:p>
            <a:pPr lvl="1"/>
            <a:r>
              <a:rPr lang="en-US" dirty="0"/>
              <a:t>Necessary model for a type of product</a:t>
            </a:r>
          </a:p>
          <a:p>
            <a:pPr lvl="1"/>
            <a:r>
              <a:rPr lang="en-US" dirty="0"/>
              <a:t>Sufficient, unique, unambiguous</a:t>
            </a:r>
          </a:p>
          <a:p>
            <a:r>
              <a:rPr lang="en-US" u="sng" dirty="0"/>
              <a:t>Application twin model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Fit for purpose model of a physical product</a:t>
            </a:r>
          </a:p>
          <a:p>
            <a:pPr lvl="1"/>
            <a:r>
              <a:rPr lang="en-US" dirty="0"/>
              <a:t>Helpful, accurate, comprehensive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A08EED06-7E0A-5FFE-D71B-F8103930BCB2}"/>
              </a:ext>
            </a:extLst>
          </p:cNvPr>
          <p:cNvSpPr/>
          <p:nvPr/>
        </p:nvSpPr>
        <p:spPr>
          <a:xfrm>
            <a:off x="8427308" y="318668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9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9E826-6DBB-914C-01C9-F0ABDCB8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C18A-BAB0-7582-7791-8C1D6849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039" y="1603203"/>
            <a:ext cx="11878961" cy="514358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monospace"/>
              </a:rPr>
              <a:t>IDENTIFIED</a:t>
            </a:r>
            <a:r>
              <a:rPr lang="en-US" dirty="0">
                <a:latin typeface="monospace"/>
              </a:rPr>
              <a:t> ENTITY </a:t>
            </a:r>
            <a:r>
              <a:rPr lang="en-US" dirty="0" err="1">
                <a:latin typeface="monospace"/>
              </a:rPr>
              <a:t>Drill_and_fill_twin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SUBTYPE OF (</a:t>
            </a:r>
            <a:r>
              <a:rPr lang="en-US" dirty="0" err="1">
                <a:latin typeface="monospace"/>
              </a:rPr>
              <a:t>Manufacturing_feature_twin</a:t>
            </a:r>
            <a:r>
              <a:rPr lang="en-US" dirty="0">
                <a:latin typeface="monospace"/>
              </a:rPr>
              <a:t>);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hole_in_place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BOOLEAN;</a:t>
            </a:r>
            <a:r>
              <a:rPr lang="en-US" dirty="0">
                <a:effectLst/>
                <a:latin typeface="monospace"/>
              </a:rPr>
              <a:t>   </a:t>
            </a:r>
            <a:r>
              <a:rPr lang="en-US" dirty="0">
                <a:latin typeface="monospace"/>
              </a:rPr>
              <a:t>-- in-place means is on the wing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pilot_hole_in_place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BOOLEAN;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tack_in_place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OPTIONAL </a:t>
            </a:r>
            <a:r>
              <a:rPr lang="en-US" b="1" dirty="0">
                <a:latin typeface="monospace"/>
              </a:rPr>
              <a:t>AGGREGATION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Product_view_twin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fastener_in_place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OPTIONAL </a:t>
            </a:r>
            <a:r>
              <a:rPr lang="en-US" b="1" dirty="0">
                <a:latin typeface="monospace"/>
              </a:rPr>
              <a:t>AGGREGATION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Product_view_twin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  </a:t>
            </a:r>
            <a:r>
              <a:rPr lang="en-US" dirty="0" err="1">
                <a:latin typeface="monospace"/>
              </a:rPr>
              <a:t>collar_in_place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OPTIONAL </a:t>
            </a:r>
            <a:r>
              <a:rPr lang="en-US" b="1" dirty="0">
                <a:latin typeface="monospace"/>
              </a:rPr>
              <a:t>AGGREGATION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Product_view_twin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washer_count</a:t>
            </a:r>
            <a:r>
              <a:rPr lang="en-US" dirty="0">
                <a:effectLst/>
                <a:latin typeface="monospace"/>
              </a:rPr>
              <a:t>	  </a:t>
            </a:r>
            <a:r>
              <a:rPr lang="en-US" dirty="0">
                <a:latin typeface="monospace"/>
              </a:rPr>
              <a:t>: OPTIONAL </a:t>
            </a:r>
            <a:r>
              <a:rPr lang="en-US" dirty="0" err="1">
                <a:latin typeface="monospace"/>
              </a:rPr>
              <a:t>count_measure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>
                <a:latin typeface="monospace"/>
              </a:rPr>
              <a:t>sealed</a:t>
            </a:r>
            <a:r>
              <a:rPr lang="en-US" dirty="0">
                <a:effectLst/>
                <a:latin typeface="monospace"/>
              </a:rPr>
              <a:t>		</a:t>
            </a:r>
            <a:r>
              <a:rPr lang="en-US" dirty="0">
                <a:latin typeface="monospace"/>
              </a:rPr>
              <a:t>  : OPTIONAL </a:t>
            </a:r>
            <a:r>
              <a:rPr lang="en-US" b="1" dirty="0">
                <a:latin typeface="monospace"/>
              </a:rPr>
              <a:t>AGGREGATION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Product_view_twin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engineering_fit</a:t>
            </a:r>
            <a:r>
              <a:rPr lang="en-US" dirty="0">
                <a:effectLst/>
                <a:latin typeface="monospace"/>
              </a:rPr>
              <a:t>	</a:t>
            </a:r>
            <a:r>
              <a:rPr lang="en-US" dirty="0">
                <a:latin typeface="monospace"/>
              </a:rPr>
              <a:t>  : OPTIONAL </a:t>
            </a:r>
            <a:r>
              <a:rPr lang="en-US" dirty="0" err="1">
                <a:latin typeface="monospace"/>
              </a:rPr>
              <a:t>hole_class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>
                <a:latin typeface="monospace"/>
              </a:rPr>
              <a:t>disposition</a:t>
            </a:r>
            <a:r>
              <a:rPr lang="en-US" dirty="0">
                <a:effectLst/>
                <a:latin typeface="monospace"/>
              </a:rPr>
              <a:t>	</a:t>
            </a:r>
            <a:r>
              <a:rPr lang="en-US" dirty="0">
                <a:latin typeface="monospace"/>
              </a:rPr>
              <a:t>  	  : </a:t>
            </a:r>
            <a:r>
              <a:rPr lang="en-US" dirty="0" err="1">
                <a:latin typeface="monospace"/>
              </a:rPr>
              <a:t>drill_and_fill_condition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true_location</a:t>
            </a:r>
            <a:r>
              <a:rPr lang="en-US" dirty="0">
                <a:effectLst/>
                <a:latin typeface="monospace"/>
              </a:rPr>
              <a:t>	</a:t>
            </a:r>
            <a:r>
              <a:rPr lang="en-US" dirty="0">
                <a:latin typeface="monospace"/>
              </a:rPr>
              <a:t>  : </a:t>
            </a:r>
            <a:r>
              <a:rPr lang="en-US" b="1" dirty="0">
                <a:latin typeface="monospace"/>
              </a:rPr>
              <a:t>COMPOSITION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geometric_tolerance_twin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true_size</a:t>
            </a:r>
            <a:r>
              <a:rPr lang="en-US" dirty="0">
                <a:effectLst/>
                <a:latin typeface="monospace"/>
              </a:rPr>
              <a:t>	 	  </a:t>
            </a:r>
            <a:r>
              <a:rPr lang="en-US" dirty="0">
                <a:latin typeface="monospace"/>
              </a:rPr>
              <a:t>: </a:t>
            </a:r>
            <a:r>
              <a:rPr lang="en-US" b="1" dirty="0">
                <a:latin typeface="monospace"/>
              </a:rPr>
              <a:t>COMPOSITION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dimensional_size_twin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effectLst/>
                <a:latin typeface="monospace"/>
              </a:rPr>
              <a:t>  </a:t>
            </a:r>
            <a:r>
              <a:rPr lang="en-US" dirty="0" err="1">
                <a:latin typeface="monospace"/>
              </a:rPr>
              <a:t>true_form</a:t>
            </a:r>
            <a:r>
              <a:rPr lang="en-US" dirty="0">
                <a:latin typeface="monospace"/>
              </a:rPr>
              <a:t>	 	  : OPTIONAL </a:t>
            </a:r>
            <a:r>
              <a:rPr lang="en-US" b="1" dirty="0">
                <a:latin typeface="monospace"/>
              </a:rPr>
              <a:t>COMPOSITION</a:t>
            </a:r>
            <a:r>
              <a:rPr lang="en-US" dirty="0">
                <a:latin typeface="monospace"/>
              </a:rPr>
              <a:t> </a:t>
            </a:r>
            <a:r>
              <a:rPr lang="en-US" dirty="0" err="1">
                <a:latin typeface="monospace"/>
              </a:rPr>
              <a:t>geometric_tolerance_twin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WHERE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 WR1: </a:t>
            </a:r>
            <a:r>
              <a:rPr lang="en-US" dirty="0" err="1">
                <a:latin typeface="monospace"/>
              </a:rPr>
              <a:t>true_location.prototype</a:t>
            </a:r>
            <a:r>
              <a:rPr lang="en-US" dirty="0">
                <a:latin typeface="monospace"/>
              </a:rPr>
              <a:t> ISA </a:t>
            </a:r>
            <a:r>
              <a:rPr lang="en-US" dirty="0" err="1">
                <a:latin typeface="monospace"/>
              </a:rPr>
              <a:t>position_tolerance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 WR2: </a:t>
            </a:r>
            <a:r>
              <a:rPr lang="en-US" dirty="0" err="1">
                <a:latin typeface="monospace"/>
              </a:rPr>
              <a:t>true_size.prototype</a:t>
            </a:r>
            <a:r>
              <a:rPr lang="en-US" dirty="0">
                <a:latin typeface="monospace"/>
              </a:rPr>
              <a:t> ISA </a:t>
            </a:r>
            <a:r>
              <a:rPr lang="en-US" dirty="0" err="1">
                <a:latin typeface="monospace"/>
              </a:rPr>
              <a:t>diameter_size_tolerance</a:t>
            </a:r>
            <a:r>
              <a:rPr lang="en-US" dirty="0">
                <a:latin typeface="monospace"/>
              </a:rPr>
              <a:t>;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 WR3: </a:t>
            </a:r>
            <a:r>
              <a:rPr lang="en-US" dirty="0" err="1">
                <a:latin typeface="monospace"/>
              </a:rPr>
              <a:t>true_form.prototype</a:t>
            </a:r>
            <a:r>
              <a:rPr lang="en-US" dirty="0">
                <a:latin typeface="monospace"/>
              </a:rPr>
              <a:t> ISA </a:t>
            </a:r>
            <a:r>
              <a:rPr lang="en-US" dirty="0" err="1">
                <a:latin typeface="monospace"/>
              </a:rPr>
              <a:t>roundess_tolerance</a:t>
            </a:r>
            <a:r>
              <a:rPr lang="en-US" dirty="0">
                <a:latin typeface="monospace"/>
              </a:rPr>
              <a:t> OR </a:t>
            </a:r>
            <a:r>
              <a:rPr lang="en-US" dirty="0" err="1">
                <a:latin typeface="monospace"/>
              </a:rPr>
              <a:t>cylindricity_tolerance</a:t>
            </a:r>
            <a:br>
              <a:rPr lang="en-US" dirty="0">
                <a:latin typeface="monospace"/>
              </a:rPr>
            </a:br>
            <a:r>
              <a:rPr lang="en-US" dirty="0">
                <a:latin typeface="monospace"/>
              </a:rPr>
              <a:t>END_ENTITY;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0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608B-E3B1-A5F0-46D4-02DA1CE7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keywords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9231D-884B-17E5-10EA-80C5C3AA5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3866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The keyword IDENTIFIED is used for entities that have a (UUID) identity independent of the product model. 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The keyword COMPOSITION is used to denote an existence dependency between two entities that have identity. 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The keyword AGGREGATION is used to denote an accumulation of one identified entity within another identified entity.</a:t>
            </a:r>
          </a:p>
          <a:p>
            <a:endParaRPr lang="en-US" sz="2800" dirty="0"/>
          </a:p>
          <a:p>
            <a:r>
              <a:rPr lang="en-US" sz="2800" dirty="0"/>
              <a:t>The keyword </a:t>
            </a:r>
            <a:r>
              <a:rPr lang="en-US" sz="2800" b="1" dirty="0"/>
              <a:t>OUTSIDE</a:t>
            </a:r>
            <a:r>
              <a:rPr lang="en-US" sz="2800" dirty="0"/>
              <a:t> is used to indicate where information is useful outside of the file/context</a:t>
            </a:r>
          </a:p>
          <a:p>
            <a:endParaRPr lang="en-US" dirty="0"/>
          </a:p>
          <a:p>
            <a:r>
              <a:rPr lang="en-US" sz="2800" dirty="0"/>
              <a:t>Expect more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2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8693-76BC-F59E-7DE6-52195706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18A8A-4C2E-5FB4-E341-CB024704F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Clarity on the meaning of a UUID in SC4</a:t>
            </a:r>
          </a:p>
          <a:p>
            <a:pPr lvl="1"/>
            <a:r>
              <a:rPr lang="en-US" dirty="0"/>
              <a:t>Does it identify a unique value or a unique existence</a:t>
            </a:r>
          </a:p>
          <a:p>
            <a:pPr lvl="1"/>
            <a:r>
              <a:rPr lang="en-US" dirty="0"/>
              <a:t>Does it identify an AIM instance, ARM instance or ATM instance</a:t>
            </a:r>
          </a:p>
          <a:p>
            <a:pPr lvl="1"/>
            <a:r>
              <a:rPr lang="en-US" dirty="0"/>
              <a:t>Does it belong to the enterprise or a CAD vendor</a:t>
            </a:r>
          </a:p>
          <a:p>
            <a:r>
              <a:rPr lang="en-US" dirty="0"/>
              <a:t>Or agree to disagree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01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0891-5736-9774-F294-288BA7D2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WG15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1166-3710-7B06-6601-87AA24D04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digital twin has a UUID</a:t>
            </a:r>
          </a:p>
          <a:p>
            <a:pPr lvl="1"/>
            <a:r>
              <a:rPr lang="en-US" dirty="0"/>
              <a:t>Computed on demand</a:t>
            </a:r>
          </a:p>
          <a:p>
            <a:pPr lvl="1"/>
            <a:r>
              <a:rPr lang="en-US" dirty="0"/>
              <a:t>Belongs to the enterprise</a:t>
            </a:r>
          </a:p>
          <a:p>
            <a:pPr lvl="1"/>
            <a:r>
              <a:rPr lang="en-US" dirty="0"/>
              <a:t>After initial computation always the same</a:t>
            </a:r>
          </a:p>
          <a:p>
            <a:r>
              <a:rPr lang="en-US" dirty="0"/>
              <a:t>The digital twin can be composed and aggregated</a:t>
            </a:r>
          </a:p>
          <a:p>
            <a:pPr lvl="1"/>
            <a:r>
              <a:rPr lang="en-US" dirty="0"/>
              <a:t>Build twins that are fit for purpose</a:t>
            </a:r>
          </a:p>
          <a:p>
            <a:pPr lvl="1"/>
            <a:r>
              <a:rPr lang="en-US" dirty="0"/>
              <a:t>Out of other twins and ARM prototypes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9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16590</TotalTime>
  <Words>535</Words>
  <Application>Microsoft Office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MetaPro-Light</vt:lpstr>
      <vt:lpstr>monospace</vt:lpstr>
      <vt:lpstr>Office 테마</vt:lpstr>
      <vt:lpstr>UUIDs for Digital Twins</vt:lpstr>
      <vt:lpstr>Application twin modeling</vt:lpstr>
      <vt:lpstr>EXAMPLE</vt:lpstr>
      <vt:lpstr>New keywords</vt:lpstr>
      <vt:lpstr>Requirement</vt:lpstr>
      <vt:lpstr>WG15 perspective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Sung Hei</dc:creator>
  <cp:lastModifiedBy>Martin Hardwick</cp:lastModifiedBy>
  <cp:revision>49</cp:revision>
  <dcterms:created xsi:type="dcterms:W3CDTF">2023-05-31T13:41:30Z</dcterms:created>
  <dcterms:modified xsi:type="dcterms:W3CDTF">2023-11-06T13:47:41Z</dcterms:modified>
</cp:coreProperties>
</file>