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73" r:id="rId3"/>
    <p:sldId id="1177" r:id="rId4"/>
    <p:sldId id="274" r:id="rId5"/>
    <p:sldId id="1178" r:id="rId6"/>
    <p:sldId id="1174" r:id="rId7"/>
    <p:sldId id="1176" r:id="rId8"/>
    <p:sldId id="275" r:id="rId9"/>
    <p:sldId id="281" r:id="rId10"/>
    <p:sldId id="1175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F5FF4-D982-424C-AC8A-17BE054739CD}" type="datetimeFigureOut">
              <a:rPr lang="en-GB" smtClean="0"/>
              <a:t>20/01/2023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7A1B8-ADCC-A84E-A5C7-60A25EF91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803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66E663-BA20-0447-A71F-BEB9C95285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97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Those who just want to know only a property name and value are the equivalent of this who believe that the earth is flat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7A1B8-ADCC-A84E-A5C7-60A25EF912B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19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dependence of a property value on the data environment was represented in ISO 10303-45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7A1B8-ADCC-A84E-A5C7-60A25EF912B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500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of the processes in the diagram ca be represented by the same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7A1B8-ADCC-A84E-A5C7-60A25EF912B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61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Kavka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V, Reference Dictionaries for Product Properties,  Becker A.A, (ed) Metal Fabrication and Welding Technology, Nottingham 2003 (ISBN 0-85358-120-7)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A7A1B8-ADCC-A84E-A5C7-60A25EF912B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302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B66B7-E681-2744-BBFF-626509256A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B842A1-6106-F849-B1AF-4A2E9FAD1E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B6001-C570-7D4D-A3E7-99F72259D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71337-8510-EA49-9606-C11997BECEF7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7725D-F046-8A4D-9121-74F85F99B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73CE9-FA7B-8A48-B7F4-4607B3654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1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8D174-7811-414F-B061-09074D1AE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7E1A25-E114-3E43-83C3-74CA410FDB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F33E1-E209-7A47-834D-C783F127C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8B99C-C7B4-794B-A73B-16EDB1134DD8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5A95EF-46A3-0743-8286-808C46106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2CC15-D890-8E4A-A570-B26A1D41A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91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F35045-C567-1A4D-9D35-DF0B0EBD59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872E8B-E20E-124C-8AE8-38F662920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633C7F-442D-5A46-89EA-8C65869F8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252F-A792-B245-8586-F44CDBF43022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7FEB2-5997-724D-B165-8AB453C8C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E5A72-D878-0540-8F3F-CCE60AE3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849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resentation title -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810" y="0"/>
            <a:ext cx="7475839" cy="864111"/>
          </a:xfr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4757B-1E1C-4F5F-A559-56373CCB318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69F0A-9552-F345-AC10-6BA28649F2FF}" type="datetime1">
              <a:rPr lang="en-GB" smtClean="0"/>
              <a:t>20/01/2023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3148968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0F6E6-A680-2643-A025-19AFE64AB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E156D-3FD8-5941-B05A-2D59582CD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CE4B1-E6C0-2B4E-967C-E9AEB5F8E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BF925-B073-A440-974E-1F92EF24853A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12F0C-B029-244B-BE75-8BDCA8110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26BCF-2BB0-5848-A2FB-FA70C5D57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597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B268A-A3F2-0344-8ED5-342FC7AAF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BE5E3-5116-3741-8C3C-020F67FBB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D5E9A-A8B0-DD4E-9788-34AA0428C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0F047-ADB7-B144-8A8C-EA531FC53332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C9A2A-BE79-C04A-BB59-693124580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2DE9C-EF07-9949-AA39-CDA9362AF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365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79221-FA59-4E4F-826D-6D7AD75CF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6B2A2-C2E9-774D-84DE-7BBE0C534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1107F-11F1-A44E-B30D-3DD709892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760167-D74B-FA45-85E2-981BE5555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FF88-8A05-B241-A32E-EB5E54733A45}" type="datetime1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8C82EF-7928-4C4E-8233-37B6FAAA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D4E8E4-AEB2-A448-BB71-DF3990D4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197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8DAF7-44DA-DF46-B157-9B84194FC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7A214-1153-6E4A-84E1-FE1735F11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49B27-D3D6-384A-9895-AE9500D57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4143F0-1C6C-8D49-898F-2B0D52664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5CD40C-2A1A-874D-AB30-A3A356C39D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F7A6D7-BFD0-FC48-9F9C-4E6D034BD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33F0-7D12-E94D-B97C-65C277F39759}" type="datetime1">
              <a:rPr lang="en-GB" smtClean="0"/>
              <a:t>20/01/2023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BD6A4F-56C8-F349-BE1A-07DE483E6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EA6EB8-E245-9145-AD96-A295212E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78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DECF2-037D-864C-AF67-B8473842D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80910E-507C-774B-9D64-0F70F0D02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B288D-D7BC-EC45-A0BF-66F5274E4FFF}" type="datetime1">
              <a:rPr lang="en-GB" smtClean="0"/>
              <a:t>20/01/2023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CA5556-E2D0-524A-B1BA-3C528B0E8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1C743-95D0-F348-B4E5-840EA771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076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CC78D3-D018-CC46-9139-438D23C6B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93908-0FE6-4040-9A4C-53D162D39D7C}" type="datetime1">
              <a:rPr lang="en-GB" smtClean="0"/>
              <a:t>20/01/2023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F4CD77-D2E0-1748-B7EC-CDE8DE43C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B1ED65-CCE3-9948-A419-418CADD19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35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30C17-2F5B-8F4A-BEE1-EF5154A87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11C59-CC5F-2A46-ACB4-ED094486B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5E198E-636A-9D4A-BA8B-AB3E038163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8DB5A-6964-574F-97A1-09D268577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7CC05-A2DC-F54E-BE9B-17D1781ECFA6}" type="datetime1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C10E83-ED2B-5041-9526-EC839DEF2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04831-9CDB-7944-8C55-366977334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3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CF9E5-5905-434F-96BC-D6E67A499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D4C1A3-8C3D-1142-94D7-DF2104974B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39C680-FB08-E845-B88E-A467E8A2B6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4DC89-A689-E847-870C-4DF3B4A92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42542-71ED-904C-BB68-28F7AE8D5CFA}" type="datetime1">
              <a:rPr lang="en-GB" smtClean="0"/>
              <a:t>20/01/2023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0CB3D-8E22-FD45-AF54-BF24B7237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47EE93-FAD1-6844-8B61-2E8B5C03D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56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4D44B6-1666-FF45-A0A2-769F14801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7448A-52C4-704D-A735-ABD0DD994C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19380-8A35-0140-8D29-64512F3E47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62065-11F9-B44E-9AFD-876291A7D0BF}" type="datetime1">
              <a:rPr lang="en-GB" smtClean="0"/>
              <a:t>20/01/2023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A6A92-DA18-9E44-AD29-4B96FA62E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(c) Ferroday Ltd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6C340-2A78-6F41-89BD-2012F73E16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64DD6-B9E3-8447-AA66-6F7BC6812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69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../Documents/Projects/TSB%20Civil%20Nuclear%202014/Models/Weld_2%20model_20140924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../Documents/Illustrations/Design%20data%20sequence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74646-36DE-2B42-904B-E46FBD947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1345324"/>
            <a:ext cx="4813072" cy="2788564"/>
          </a:xfrm>
        </p:spPr>
        <p:txBody>
          <a:bodyPr>
            <a:normAutofit/>
          </a:bodyPr>
          <a:lstStyle/>
          <a:p>
            <a:r>
              <a:rPr lang="en-GB" sz="5400" dirty="0"/>
              <a:t>Digital Product Property Models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0A7864-72A5-FD4A-A46B-9059E36E6A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29999" y="4455621"/>
            <a:ext cx="4829101" cy="1238616"/>
          </a:xfrm>
        </p:spPr>
        <p:txBody>
          <a:bodyPr>
            <a:normAutofit/>
          </a:bodyPr>
          <a:lstStyle/>
          <a:p>
            <a:r>
              <a:rPr lang="en-GB" dirty="0"/>
              <a:t>Ferroday Ltd</a:t>
            </a:r>
          </a:p>
          <a:p>
            <a:r>
              <a:rPr lang="en-GB" dirty="0"/>
              <a:t>2023-01-20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36C393-874B-48B8-BB48-6EFDBF7AC4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00" r="24200"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A7D2AE-8324-E742-A8F4-FD07B05023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5660" y="1"/>
            <a:ext cx="1340816" cy="134532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6A225F-D9FB-C6CE-D885-90A9BE98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453DCD-059A-3A80-CD79-A96EF3B38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3615668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B869D-C9D9-9C48-F1D9-2437731E9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871" y="69574"/>
            <a:ext cx="8721452" cy="864111"/>
          </a:xfrm>
        </p:spPr>
        <p:txBody>
          <a:bodyPr>
            <a:normAutofit fontScale="90000"/>
          </a:bodyPr>
          <a:lstStyle/>
          <a:p>
            <a:r>
              <a:rPr lang="en-GB" dirty="0"/>
              <a:t>Dictionary of test methods and properties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D19952-FAE9-2F1E-B449-3A791E8B2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98" y="864112"/>
            <a:ext cx="9293525" cy="549224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A24C7CE-CDEA-1308-499B-4B19AA1A1F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7108" y="365125"/>
            <a:ext cx="1595472" cy="160083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F76B1-467B-2483-F6A0-A7F5B3BC5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74757B-1E1C-4F5F-A559-56373CCB318E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D678D-0938-3931-F458-2C4C763740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2774041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520E0-ABCA-5545-B5F0-D54EBD188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A44AEA-B84F-A640-B84D-A25C59CC6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technology for the representation of engineering product data developed by ISO/TC 184/SC4 has proved to be also valid for the representation of digital materials information since materials are products</a:t>
            </a:r>
          </a:p>
          <a:p>
            <a:r>
              <a:rPr lang="en-GB" dirty="0"/>
              <a:t>The insights provided from materials knowledge were: </a:t>
            </a:r>
          </a:p>
          <a:p>
            <a:pPr lvl="1"/>
            <a:r>
              <a:rPr lang="en-GB" dirty="0"/>
              <a:t>the importance of the data environment to validate the property value</a:t>
            </a:r>
          </a:p>
          <a:p>
            <a:pPr lvl="1"/>
            <a:r>
              <a:rPr lang="en-GB" dirty="0"/>
              <a:t>The importance of the measurement method processes to provide the meaning of the value</a:t>
            </a:r>
          </a:p>
          <a:p>
            <a:r>
              <a:rPr lang="en-GB" dirty="0"/>
              <a:t>The inclusion of the complete information model for a process could widen the application of AP235 to other processes in addition to testing and measurement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6C01FC-AF3B-854E-ACE6-EF1697A9A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80EFFB-1D53-CC43-A882-B1F4D16B0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5492" y="365126"/>
            <a:ext cx="1595472" cy="14605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2080A-73FC-4AC7-60AC-DFD5C1D2A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49054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23090-55A3-6E9E-AF0B-B9CC67E85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83869" cy="1325563"/>
          </a:xfrm>
        </p:spPr>
        <p:txBody>
          <a:bodyPr/>
          <a:lstStyle/>
          <a:p>
            <a:r>
              <a:rPr lang="en-GB" dirty="0"/>
              <a:t>A material is a product and a product is a material</a:t>
            </a:r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E0C94163-3E84-CB36-C703-5061495AC4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1129" y="1825625"/>
            <a:ext cx="5629742" cy="435133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1B5242-1859-8579-6315-908836C1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54430A-D722-CC8C-5508-2C186394E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7108" y="224790"/>
            <a:ext cx="1595472" cy="16008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4E417A-4533-41CA-76A6-3BAD5B1290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7108" y="365125"/>
            <a:ext cx="1595472" cy="16008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BCB955-549C-ED4A-4E1B-67CDC9D5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3418729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69628-D4B4-88E7-C0E8-C3F6DF165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055069" cy="1325563"/>
          </a:xfrm>
        </p:spPr>
        <p:txBody>
          <a:bodyPr/>
          <a:lstStyle/>
          <a:p>
            <a:r>
              <a:rPr lang="en-GB" dirty="0"/>
              <a:t>Properties of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1E7DB-128E-6AB8-799A-472E6EAE7A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 property of a product is a reaction of the product to its environment</a:t>
            </a:r>
          </a:p>
          <a:p>
            <a:r>
              <a:rPr lang="en-GB" dirty="0"/>
              <a:t>The semantics of the property depend on the semantics of the environment</a:t>
            </a:r>
          </a:p>
          <a:p>
            <a:r>
              <a:rPr lang="en-GB" dirty="0"/>
              <a:t>The property value depends on the values of the properties of the environment </a:t>
            </a:r>
          </a:p>
          <a:p>
            <a:r>
              <a:rPr lang="en-GB" dirty="0"/>
              <a:t>Product testing to determine the value of a property has three possible functions:</a:t>
            </a:r>
          </a:p>
          <a:p>
            <a:pPr lvl="1"/>
            <a:r>
              <a:rPr lang="en-GB" dirty="0"/>
              <a:t>For quality assurance for procurement</a:t>
            </a:r>
          </a:p>
          <a:p>
            <a:pPr lvl="1"/>
            <a:r>
              <a:rPr lang="en-GB" dirty="0"/>
              <a:t>Trying to anticipate the environment of the service conditions</a:t>
            </a:r>
          </a:p>
          <a:p>
            <a:pPr lvl="1"/>
            <a:r>
              <a:rPr lang="en-GB" dirty="0"/>
              <a:t>Confirming that an engineering requirement has been achieved</a:t>
            </a:r>
          </a:p>
          <a:p>
            <a:r>
              <a:rPr lang="en-GB" dirty="0"/>
              <a:t>All need to record the testing process and the environment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7CE54-D5C1-845E-6888-269507FF5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DF919A-DC1F-1302-AC03-D3B7F0755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8128" y="224790"/>
            <a:ext cx="1595472" cy="1600835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1BC34-A5D1-E027-1BAD-B913BD77F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306245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BE3A-7368-C887-E37A-32EE5085B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883869" cy="1325563"/>
          </a:xfrm>
        </p:spPr>
        <p:txBody>
          <a:bodyPr>
            <a:normAutofit/>
          </a:bodyPr>
          <a:lstStyle/>
          <a:p>
            <a:r>
              <a:rPr lang="en-GB" dirty="0"/>
              <a:t>ISO 10303-45 Materials and other engineering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35F64-15A7-58BA-9354-C9F82933D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Part of the Integrated Generic Resource of ISO 10303</a:t>
            </a:r>
          </a:p>
          <a:p>
            <a:pPr lvl="1"/>
            <a:r>
              <a:rPr lang="en-GB" dirty="0"/>
              <a:t>First published in 1995, the three schemas are now partly presented as modules</a:t>
            </a:r>
          </a:p>
          <a:p>
            <a:r>
              <a:rPr lang="en-GB" dirty="0"/>
              <a:t>Defines a material property as a sub-type of a property of a product (Part 41) as a property that has dependencies</a:t>
            </a:r>
          </a:p>
          <a:p>
            <a:r>
              <a:rPr lang="en-GB" dirty="0"/>
              <a:t>Specifies the representation of:</a:t>
            </a:r>
          </a:p>
          <a:p>
            <a:pPr lvl="1"/>
            <a:r>
              <a:rPr lang="en-GB" dirty="0"/>
              <a:t>the conditions on which the property value depends – the data environment</a:t>
            </a:r>
          </a:p>
          <a:p>
            <a:pPr lvl="1"/>
            <a:r>
              <a:rPr lang="en-GB" dirty="0"/>
              <a:t>the composition and structure of the product</a:t>
            </a:r>
          </a:p>
          <a:p>
            <a:pPr lvl="1"/>
            <a:r>
              <a:rPr lang="en-GB" dirty="0"/>
              <a:t>the value of a property including its representation as a mathematical expression</a:t>
            </a:r>
          </a:p>
          <a:p>
            <a:pPr lvl="1"/>
            <a:r>
              <a:rPr lang="en-GB" dirty="0"/>
              <a:t>the uncertainty of the value including a mathematical value</a:t>
            </a:r>
          </a:p>
          <a:p>
            <a:r>
              <a:rPr lang="en-GB" dirty="0"/>
              <a:t>Illustrated by two instance diagrams for </a:t>
            </a:r>
            <a:r>
              <a:rPr lang="en-GB" dirty="0">
                <a:hlinkClick r:id="rId3"/>
              </a:rPr>
              <a:t>steel properties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27A7B-DFDD-988D-68A9-2C0C9A483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F2137F-6F0B-B747-82BE-556A8934B8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7108" y="224790"/>
            <a:ext cx="1595472" cy="16008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E7A121-744D-F326-75E9-1BE5B4466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6598" y="224790"/>
            <a:ext cx="1595472" cy="16008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F3AE7-1C32-ED5A-7343-510534B12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1937389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5452C-6354-0D68-2292-FB1558908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948448" cy="1325563"/>
          </a:xfrm>
        </p:spPr>
        <p:txBody>
          <a:bodyPr/>
          <a:lstStyle/>
          <a:p>
            <a:r>
              <a:rPr lang="en-GB" dirty="0"/>
              <a:t>Measurement of a property value ISO 10303-235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88319-AC43-F928-BD0C-2204B8B79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Development originally established as a business need of Boeing.</a:t>
            </a:r>
          </a:p>
          <a:p>
            <a:r>
              <a:rPr lang="en-GB"/>
              <a:t>The Chief </a:t>
            </a:r>
            <a:r>
              <a:rPr lang="en-GB" dirty="0"/>
              <a:t>Engineer wanted a traceable history for the origin and validation of a property value used in a design</a:t>
            </a:r>
          </a:p>
          <a:p>
            <a:pPr lvl="1"/>
            <a:r>
              <a:rPr lang="en-GB" dirty="0"/>
              <a:t>Particularly for when a part failed in service</a:t>
            </a:r>
          </a:p>
          <a:p>
            <a:r>
              <a:rPr lang="en-GB" dirty="0"/>
              <a:t>I took over the development after Boeing pulled out after the AAM had been developed</a:t>
            </a:r>
          </a:p>
          <a:p>
            <a:r>
              <a:rPr lang="en-GB" dirty="0"/>
              <a:t>This traceability can be illustrated in a </a:t>
            </a:r>
            <a:r>
              <a:rPr lang="en-GB" dirty="0">
                <a:hlinkClick r:id="rId2"/>
              </a:rPr>
              <a:t>diagram</a:t>
            </a:r>
            <a:r>
              <a:rPr lang="en-GB" dirty="0"/>
              <a:t> developed by consultation with Rodney </a:t>
            </a:r>
            <a:r>
              <a:rPr lang="en-GB" dirty="0" err="1"/>
              <a:t>Dreisbach</a:t>
            </a:r>
            <a:r>
              <a:rPr lang="en-GB" dirty="0"/>
              <a:t> (Boeing) and Keith </a:t>
            </a:r>
            <a:r>
              <a:rPr lang="en-GB" dirty="0" err="1"/>
              <a:t>Hunten</a:t>
            </a:r>
            <a:r>
              <a:rPr lang="en-GB" dirty="0"/>
              <a:t> (Lockheed Martin)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E9EF4A-74F7-3B82-B9CA-FD17E061D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E7B606-1AAC-CAF9-B362-88D423A6B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91142C-1B42-6238-8447-21A06760B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7108" y="365125"/>
            <a:ext cx="1595472" cy="160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79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E88B1-9DF2-B6F4-38E1-907330C89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2352" y="0"/>
            <a:ext cx="7475839" cy="864111"/>
          </a:xfrm>
        </p:spPr>
        <p:txBody>
          <a:bodyPr/>
          <a:lstStyle/>
          <a:p>
            <a:r>
              <a:rPr lang="en-GB" dirty="0"/>
              <a:t>Process model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C61E4B-D86B-9E6E-E043-5F65F83A9386}"/>
              </a:ext>
            </a:extLst>
          </p:cNvPr>
          <p:cNvGrpSpPr/>
          <p:nvPr/>
        </p:nvGrpSpPr>
        <p:grpSpPr>
          <a:xfrm>
            <a:off x="2365513" y="1023731"/>
            <a:ext cx="7126357" cy="5217461"/>
            <a:chOff x="1016260" y="1966882"/>
            <a:chExt cx="4003691" cy="359964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FE6EBFC-07CC-23AB-A895-0B7160D68C0E}"/>
                </a:ext>
              </a:extLst>
            </p:cNvPr>
            <p:cNvSpPr/>
            <p:nvPr/>
          </p:nvSpPr>
          <p:spPr>
            <a:xfrm>
              <a:off x="3953151" y="2884562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B7FDAEC-2133-8EC4-8ABD-31F75E0FE45D}"/>
                </a:ext>
              </a:extLst>
            </p:cNvPr>
            <p:cNvSpPr/>
            <p:nvPr/>
          </p:nvSpPr>
          <p:spPr>
            <a:xfrm>
              <a:off x="3947742" y="3812581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F7953AE-E744-80A0-AA04-CC6672DA5E3C}"/>
                </a:ext>
              </a:extLst>
            </p:cNvPr>
            <p:cNvSpPr/>
            <p:nvPr/>
          </p:nvSpPr>
          <p:spPr>
            <a:xfrm>
              <a:off x="2504486" y="3812581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6DEF5B9-1016-0F05-E903-C8D205ADB988}"/>
                </a:ext>
              </a:extLst>
            </p:cNvPr>
            <p:cNvSpPr/>
            <p:nvPr/>
          </p:nvSpPr>
          <p:spPr>
            <a:xfrm>
              <a:off x="2504486" y="4772780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BFA0EA6-8F99-20B2-762A-9F40201B429F}"/>
                </a:ext>
              </a:extLst>
            </p:cNvPr>
            <p:cNvSpPr/>
            <p:nvPr/>
          </p:nvSpPr>
          <p:spPr>
            <a:xfrm>
              <a:off x="1016260" y="3812581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FBF52A9-8A40-A089-4C61-507C732949E2}"/>
                </a:ext>
              </a:extLst>
            </p:cNvPr>
            <p:cNvSpPr/>
            <p:nvPr/>
          </p:nvSpPr>
          <p:spPr>
            <a:xfrm>
              <a:off x="1016260" y="2911112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7C86826-876E-709A-54E6-6A75D56CD51F}"/>
                </a:ext>
              </a:extLst>
            </p:cNvPr>
            <p:cNvSpPr/>
            <p:nvPr/>
          </p:nvSpPr>
          <p:spPr>
            <a:xfrm>
              <a:off x="1016260" y="1966882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7C82E6-B12C-D197-4A3B-D584254BB0E6}"/>
                </a:ext>
              </a:extLst>
            </p:cNvPr>
            <p:cNvSpPr/>
            <p:nvPr/>
          </p:nvSpPr>
          <p:spPr>
            <a:xfrm>
              <a:off x="1016260" y="4781422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3B1D00D-188C-2ACC-0E79-5BB31F2BF271}"/>
                </a:ext>
              </a:extLst>
            </p:cNvPr>
            <p:cNvSpPr txBox="1"/>
            <p:nvPr/>
          </p:nvSpPr>
          <p:spPr>
            <a:xfrm>
              <a:off x="2648196" y="2290021"/>
              <a:ext cx="779381" cy="430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Cambria" panose="02040503050406030204" pitchFamily="18" charset="0"/>
                </a:rPr>
                <a:t>Process</a:t>
              </a:r>
            </a:p>
            <a:p>
              <a:r>
                <a:rPr lang="en-GB" dirty="0"/>
                <a:t>properties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1616B0C-F58A-8B17-A5C1-BD7DA55BC6CF}"/>
                </a:ext>
              </a:extLst>
            </p:cNvPr>
            <p:cNvSpPr txBox="1"/>
            <p:nvPr/>
          </p:nvSpPr>
          <p:spPr>
            <a:xfrm>
              <a:off x="4141933" y="2903854"/>
              <a:ext cx="502421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</a:t>
              </a:r>
            </a:p>
            <a:p>
              <a:pPr algn="ctr"/>
              <a:r>
                <a:rPr lang="en-GB" dirty="0"/>
                <a:t>item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7B8B03F-DFA0-1976-87C6-1CCC57B1591D}"/>
                </a:ext>
              </a:extLst>
            </p:cNvPr>
            <p:cNvSpPr txBox="1"/>
            <p:nvPr/>
          </p:nvSpPr>
          <p:spPr>
            <a:xfrm>
              <a:off x="4136922" y="3866493"/>
              <a:ext cx="502421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</a:t>
              </a:r>
            </a:p>
            <a:p>
              <a:pPr algn="ctr"/>
              <a:r>
                <a:rPr lang="en-GB" dirty="0"/>
                <a:t>record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ECCC04C-9602-70B8-61E2-507C6B573E30}"/>
                </a:ext>
              </a:extLst>
            </p:cNvPr>
            <p:cNvSpPr txBox="1"/>
            <p:nvPr/>
          </p:nvSpPr>
          <p:spPr>
            <a:xfrm>
              <a:off x="2728570" y="3866493"/>
              <a:ext cx="618634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 </a:t>
              </a:r>
            </a:p>
            <a:p>
              <a:pPr algn="ctr"/>
              <a:r>
                <a:rPr lang="en-GB" dirty="0"/>
                <a:t>operation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ADF60BF-E717-39B3-4258-7AFA105B9A83}"/>
                </a:ext>
              </a:extLst>
            </p:cNvPr>
            <p:cNvSpPr txBox="1"/>
            <p:nvPr/>
          </p:nvSpPr>
          <p:spPr>
            <a:xfrm>
              <a:off x="2779471" y="4807085"/>
              <a:ext cx="516831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Product</a:t>
              </a:r>
            </a:p>
            <a:p>
              <a:pPr algn="ctr"/>
              <a:r>
                <a:rPr lang="en-GB" dirty="0"/>
                <a:t>item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EEE657D-78A5-B9D4-DB3D-4D6DFB37DB34}"/>
                </a:ext>
              </a:extLst>
            </p:cNvPr>
            <p:cNvSpPr txBox="1"/>
            <p:nvPr/>
          </p:nvSpPr>
          <p:spPr>
            <a:xfrm>
              <a:off x="1224602" y="1998870"/>
              <a:ext cx="650118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Resource</a:t>
              </a:r>
            </a:p>
            <a:p>
              <a:pPr algn="ctr"/>
              <a:r>
                <a:rPr lang="en-GB" dirty="0"/>
                <a:t>properties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F9CF1D1-4E98-624C-8312-1D26A8A6ECB1}"/>
                </a:ext>
              </a:extLst>
            </p:cNvPr>
            <p:cNvSpPr txBox="1"/>
            <p:nvPr/>
          </p:nvSpPr>
          <p:spPr>
            <a:xfrm>
              <a:off x="1268586" y="2937310"/>
              <a:ext cx="562149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</a:t>
              </a:r>
            </a:p>
            <a:p>
              <a:pPr algn="ctr"/>
              <a:r>
                <a:rPr lang="en-GB" dirty="0"/>
                <a:t>resource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7A3087-1087-FBB5-04DA-4CEFDD52AFC0}"/>
                </a:ext>
              </a:extLst>
            </p:cNvPr>
            <p:cNvSpPr txBox="1"/>
            <p:nvPr/>
          </p:nvSpPr>
          <p:spPr>
            <a:xfrm>
              <a:off x="1298449" y="3866493"/>
              <a:ext cx="502421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</a:t>
              </a:r>
            </a:p>
            <a:p>
              <a:pPr algn="ctr"/>
              <a:r>
                <a:rPr lang="en-GB" dirty="0"/>
                <a:t>plan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2BC649B-36A1-BD7F-A73C-ADD1A07DD1C0}"/>
                </a:ext>
              </a:extLst>
            </p:cNvPr>
            <p:cNvSpPr txBox="1"/>
            <p:nvPr/>
          </p:nvSpPr>
          <p:spPr>
            <a:xfrm>
              <a:off x="1166603" y="4793199"/>
              <a:ext cx="766114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</a:t>
              </a:r>
            </a:p>
            <a:p>
              <a:pPr algn="ctr"/>
              <a:r>
                <a:rPr lang="en-GB" dirty="0"/>
                <a:t>specification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BB32E83-B472-EBB6-5D92-60F5672BC2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3994" y="2505337"/>
              <a:ext cx="0" cy="40577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77AEF04-CE41-6A83-C603-B356CA4F6532}"/>
                </a:ext>
              </a:extLst>
            </p:cNvPr>
            <p:cNvCxnSpPr>
              <a:cxnSpLocks/>
              <a:stCxn id="9" idx="2"/>
              <a:endCxn id="8" idx="0"/>
            </p:cNvCxnSpPr>
            <p:nvPr/>
          </p:nvCxnSpPr>
          <p:spPr>
            <a:xfrm>
              <a:off x="1549660" y="3449567"/>
              <a:ext cx="0" cy="363014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4B8BA63-1E4E-27A1-69B0-EB99C9BC3192}"/>
                </a:ext>
              </a:extLst>
            </p:cNvPr>
            <p:cNvCxnSpPr>
              <a:stCxn id="8" idx="2"/>
              <a:endCxn id="20" idx="0"/>
            </p:cNvCxnSpPr>
            <p:nvPr/>
          </p:nvCxnSpPr>
          <p:spPr>
            <a:xfrm>
              <a:off x="1549660" y="4351036"/>
              <a:ext cx="0" cy="44216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9EFB2FE-D9DD-D734-6680-1CDDB261342D}"/>
                </a:ext>
              </a:extLst>
            </p:cNvPr>
            <p:cNvCxnSpPr>
              <a:cxnSpLocks/>
            </p:cNvCxnSpPr>
            <p:nvPr/>
          </p:nvCxnSpPr>
          <p:spPr>
            <a:xfrm>
              <a:off x="2083060" y="4081809"/>
              <a:ext cx="41059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0DA1B83-8C87-65A0-ED73-3278B743CF88}"/>
                </a:ext>
              </a:extLst>
            </p:cNvPr>
            <p:cNvCxnSpPr>
              <a:stCxn id="6" idx="3"/>
              <a:endCxn id="5" idx="1"/>
            </p:cNvCxnSpPr>
            <p:nvPr/>
          </p:nvCxnSpPr>
          <p:spPr>
            <a:xfrm>
              <a:off x="3571286" y="4081809"/>
              <a:ext cx="376456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A7E3585-ED26-8B0E-E355-0AADD0DD24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6211" y="2819616"/>
              <a:ext cx="0" cy="992965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C6C0305-A66C-03FC-808A-261A8A0D2578}"/>
                </a:ext>
              </a:extLst>
            </p:cNvPr>
            <p:cNvCxnSpPr>
              <a:cxnSpLocks/>
              <a:stCxn id="6" idx="2"/>
              <a:endCxn id="7" idx="0"/>
            </p:cNvCxnSpPr>
            <p:nvPr/>
          </p:nvCxnSpPr>
          <p:spPr>
            <a:xfrm>
              <a:off x="3037886" y="4351036"/>
              <a:ext cx="0" cy="421744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6195E53-78E9-1DB5-6470-32EB879AE2AC}"/>
                </a:ext>
              </a:extLst>
            </p:cNvPr>
            <p:cNvCxnSpPr>
              <a:cxnSpLocks/>
              <a:stCxn id="5" idx="2"/>
            </p:cNvCxnSpPr>
            <p:nvPr/>
          </p:nvCxnSpPr>
          <p:spPr>
            <a:xfrm>
              <a:off x="4481142" y="4351036"/>
              <a:ext cx="0" cy="1208599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774A273-84CE-C4A1-3A53-E86998239584}"/>
                </a:ext>
              </a:extLst>
            </p:cNvPr>
            <p:cNvCxnSpPr>
              <a:stCxn id="11" idx="2"/>
            </p:cNvCxnSpPr>
            <p:nvPr/>
          </p:nvCxnSpPr>
          <p:spPr>
            <a:xfrm>
              <a:off x="1549660" y="5319877"/>
              <a:ext cx="0" cy="24664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015F5ED-450F-9B7F-1942-BE05CF4313EA}"/>
                </a:ext>
              </a:extLst>
            </p:cNvPr>
            <p:cNvCxnSpPr/>
            <p:nvPr/>
          </p:nvCxnSpPr>
          <p:spPr>
            <a:xfrm flipV="1">
              <a:off x="1549660" y="5559635"/>
              <a:ext cx="2931482" cy="688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DDE69B1-9C21-B032-6BD5-144898B3E0AA}"/>
                </a:ext>
              </a:extLst>
            </p:cNvPr>
            <p:cNvCxnSpPr>
              <a:cxnSpLocks/>
              <a:stCxn id="4" idx="1"/>
            </p:cNvCxnSpPr>
            <p:nvPr/>
          </p:nvCxnSpPr>
          <p:spPr>
            <a:xfrm flipH="1" flipV="1">
              <a:off x="3331983" y="3153789"/>
              <a:ext cx="62116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C04EEC-A3E6-4484-ED7B-0506BE11A4EB}"/>
                </a:ext>
              </a:extLst>
            </p:cNvPr>
            <p:cNvCxnSpPr>
              <a:cxnSpLocks/>
            </p:cNvCxnSpPr>
            <p:nvPr/>
          </p:nvCxnSpPr>
          <p:spPr>
            <a:xfrm>
              <a:off x="3331983" y="3153789"/>
              <a:ext cx="0" cy="65879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05AF1F3-B4E6-D00D-5735-112C940350E2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2083060" y="3180340"/>
              <a:ext cx="652869" cy="1090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032EB1E-1DB5-A8D8-1276-4423745FC54F}"/>
                </a:ext>
              </a:extLst>
            </p:cNvPr>
            <p:cNvCxnSpPr/>
            <p:nvPr/>
          </p:nvCxnSpPr>
          <p:spPr>
            <a:xfrm>
              <a:off x="2744767" y="3177219"/>
              <a:ext cx="0" cy="63536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1A4F93A-7325-3ABA-3198-AC81545EEEDD}"/>
                </a:ext>
              </a:extLst>
            </p:cNvPr>
            <p:cNvSpPr txBox="1"/>
            <p:nvPr/>
          </p:nvSpPr>
          <p:spPr>
            <a:xfrm>
              <a:off x="1120652" y="3515492"/>
              <a:ext cx="350510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use</a:t>
              </a:r>
              <a:r>
                <a:rPr lang="en-GB" dirty="0">
                  <a:latin typeface="Cambria" panose="02040503050406030204" pitchFamily="18" charset="0"/>
                </a:rPr>
                <a:t>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A9169D5-82A4-766A-2C60-7745CCF9FCFF}"/>
                </a:ext>
              </a:extLst>
            </p:cNvPr>
            <p:cNvSpPr txBox="1"/>
            <p:nvPr/>
          </p:nvSpPr>
          <p:spPr>
            <a:xfrm>
              <a:off x="3377036" y="3432078"/>
              <a:ext cx="828687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processed_by</a:t>
              </a:r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7EE73DA-EDBC-5160-79E9-049737E9FDEB}"/>
                </a:ext>
              </a:extLst>
            </p:cNvPr>
            <p:cNvSpPr txBox="1"/>
            <p:nvPr/>
          </p:nvSpPr>
          <p:spPr>
            <a:xfrm>
              <a:off x="3481107" y="4374546"/>
              <a:ext cx="770401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recorded_by</a:t>
              </a:r>
              <a:endParaRPr lang="en-GB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3F74E11-8E4B-6497-5BD9-077263F40695}"/>
                </a:ext>
              </a:extLst>
            </p:cNvPr>
            <p:cNvSpPr txBox="1"/>
            <p:nvPr/>
          </p:nvSpPr>
          <p:spPr>
            <a:xfrm>
              <a:off x="2367771" y="4452568"/>
              <a:ext cx="590679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produces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C34BC5-A760-B38F-9FE1-B074D59D4453}"/>
                </a:ext>
              </a:extLst>
            </p:cNvPr>
            <p:cNvSpPr txBox="1"/>
            <p:nvPr/>
          </p:nvSpPr>
          <p:spPr>
            <a:xfrm>
              <a:off x="2370316" y="5305444"/>
              <a:ext cx="1006860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compliance_with</a:t>
              </a:r>
              <a:endParaRPr lang="en-GB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94A4643-3015-B0AF-2097-376CBA28B11A}"/>
                </a:ext>
              </a:extLst>
            </p:cNvPr>
            <p:cNvSpPr txBox="1"/>
            <p:nvPr/>
          </p:nvSpPr>
          <p:spPr>
            <a:xfrm>
              <a:off x="2037097" y="3611552"/>
              <a:ext cx="488949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defines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A3D1491-5E29-57C8-C3CA-1CE70E11186B}"/>
                </a:ext>
              </a:extLst>
            </p:cNvPr>
            <p:cNvSpPr/>
            <p:nvPr/>
          </p:nvSpPr>
          <p:spPr>
            <a:xfrm>
              <a:off x="2450306" y="2281161"/>
              <a:ext cx="1066800" cy="53845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120BEC4-65AB-448F-CDE2-73A7300FAEC8}"/>
                </a:ext>
              </a:extLst>
            </p:cNvPr>
            <p:cNvSpPr txBox="1"/>
            <p:nvPr/>
          </p:nvSpPr>
          <p:spPr>
            <a:xfrm>
              <a:off x="2666339" y="2300966"/>
              <a:ext cx="650118" cy="445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Process</a:t>
              </a:r>
            </a:p>
            <a:p>
              <a:pPr algn="ctr"/>
              <a:r>
                <a:rPr lang="en-GB" dirty="0"/>
                <a:t>properties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2B9B807-FC31-C408-3915-490E992C7C78}"/>
                </a:ext>
              </a:extLst>
            </p:cNvPr>
            <p:cNvSpPr/>
            <p:nvPr/>
          </p:nvSpPr>
          <p:spPr>
            <a:xfrm>
              <a:off x="2939420" y="2808174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DB5931E-8E44-A056-5138-4ECACF6C5D53}"/>
                </a:ext>
              </a:extLst>
            </p:cNvPr>
            <p:cNvSpPr/>
            <p:nvPr/>
          </p:nvSpPr>
          <p:spPr>
            <a:xfrm>
              <a:off x="3263331" y="3663176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7901816-33CD-D7ED-4DB9-4BCB03352B9F}"/>
                </a:ext>
              </a:extLst>
            </p:cNvPr>
            <p:cNvSpPr/>
            <p:nvPr/>
          </p:nvSpPr>
          <p:spPr>
            <a:xfrm>
              <a:off x="3794636" y="3995924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B1601CC-B167-D02A-D71B-16DDCB9AB5DC}"/>
                </a:ext>
              </a:extLst>
            </p:cNvPr>
            <p:cNvSpPr/>
            <p:nvPr/>
          </p:nvSpPr>
          <p:spPr>
            <a:xfrm>
              <a:off x="1453180" y="2511601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AD2D833-952C-DFCF-7241-3A39BF275DD2}"/>
                </a:ext>
              </a:extLst>
            </p:cNvPr>
            <p:cNvSpPr/>
            <p:nvPr/>
          </p:nvSpPr>
          <p:spPr>
            <a:xfrm>
              <a:off x="1473460" y="3441206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47122CEB-303D-E97B-CE5D-AF5E17D1B488}"/>
                </a:ext>
              </a:extLst>
            </p:cNvPr>
            <p:cNvSpPr/>
            <p:nvPr/>
          </p:nvSpPr>
          <p:spPr>
            <a:xfrm>
              <a:off x="2364142" y="3997645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0DE1F01-0211-5451-2D77-CBC86AB3AC78}"/>
                </a:ext>
              </a:extLst>
            </p:cNvPr>
            <p:cNvSpPr/>
            <p:nvPr/>
          </p:nvSpPr>
          <p:spPr>
            <a:xfrm>
              <a:off x="1480696" y="4353485"/>
              <a:ext cx="140344" cy="1641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E412819A-0CAE-1F04-D46A-0B13C389C15F}"/>
                </a:ext>
              </a:extLst>
            </p:cNvPr>
            <p:cNvSpPr/>
            <p:nvPr/>
          </p:nvSpPr>
          <p:spPr>
            <a:xfrm>
              <a:off x="1479488" y="5308352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4C8914F-3D44-92D4-0133-141FD3F56584}"/>
                </a:ext>
              </a:extLst>
            </p:cNvPr>
            <p:cNvSpPr/>
            <p:nvPr/>
          </p:nvSpPr>
          <p:spPr>
            <a:xfrm>
              <a:off x="2682355" y="3678923"/>
              <a:ext cx="140344" cy="14034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AAB3281-8D4B-E95B-B0F1-8FCD71BC0AB8}"/>
                </a:ext>
              </a:extLst>
            </p:cNvPr>
            <p:cNvSpPr/>
            <p:nvPr/>
          </p:nvSpPr>
          <p:spPr>
            <a:xfrm>
              <a:off x="2967714" y="4632422"/>
              <a:ext cx="140344" cy="1308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AA4685F-A15D-03D9-CF34-1D155A36F2D5}"/>
                </a:ext>
              </a:extLst>
            </p:cNvPr>
            <p:cNvSpPr txBox="1"/>
            <p:nvPr/>
          </p:nvSpPr>
          <p:spPr>
            <a:xfrm>
              <a:off x="1186842" y="2598864"/>
              <a:ext cx="284767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has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58BE29A-2273-8CDC-262A-67E2BE165F36}"/>
                </a:ext>
              </a:extLst>
            </p:cNvPr>
            <p:cNvSpPr txBox="1"/>
            <p:nvPr/>
          </p:nvSpPr>
          <p:spPr>
            <a:xfrm>
              <a:off x="3066803" y="2902025"/>
              <a:ext cx="284767" cy="2548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has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331B6817-0E3E-990A-6248-3BC4EBB67702}"/>
              </a:ext>
            </a:extLst>
          </p:cNvPr>
          <p:cNvSpPr txBox="1"/>
          <p:nvPr/>
        </p:nvSpPr>
        <p:spPr>
          <a:xfrm>
            <a:off x="2348201" y="4626581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specifies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B63E64B-8738-A0E8-2DC9-5F5948F35A1E}"/>
              </a:ext>
            </a:extLst>
          </p:cNvPr>
          <p:cNvSpPr txBox="1"/>
          <p:nvPr/>
        </p:nvSpPr>
        <p:spPr>
          <a:xfrm>
            <a:off x="4413883" y="2806230"/>
            <a:ext cx="973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used_by</a:t>
            </a:r>
            <a:endParaRPr lang="en-GB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4F2920A2-0A2B-45AA-B659-E9AF52844F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6598" y="224790"/>
            <a:ext cx="1595472" cy="1600835"/>
          </a:xfrm>
          <a:prstGeom prst="rect">
            <a:avLst/>
          </a:prstGeom>
        </p:spPr>
      </p:pic>
      <p:sp>
        <p:nvSpPr>
          <p:cNvPr id="59" name="Slide Number Placeholder 58">
            <a:extLst>
              <a:ext uri="{FF2B5EF4-FFF2-40B4-BE49-F238E27FC236}">
                <a16:creationId xmlns:a16="http://schemas.microsoft.com/office/drawing/2014/main" id="{B46D3617-DA74-2346-14DB-D26E5F56B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174757B-1E1C-4F5F-A559-56373CCB318E}" type="slidenum">
              <a:rPr lang="en-US" smtClean="0"/>
              <a:t>6</a:t>
            </a:fld>
            <a:endParaRPr lang="en-US"/>
          </a:p>
        </p:txBody>
      </p:sp>
      <p:sp>
        <p:nvSpPr>
          <p:cNvPr id="58" name="Footer Placeholder 57">
            <a:extLst>
              <a:ext uri="{FF2B5EF4-FFF2-40B4-BE49-F238E27FC236}">
                <a16:creationId xmlns:a16="http://schemas.microsoft.com/office/drawing/2014/main" id="{EBAACA2A-C8E1-701B-FB41-C6786F56B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146320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2D4B1-27D8-DBFF-B468-B1A4D273C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46931" cy="1325563"/>
          </a:xfrm>
        </p:spPr>
        <p:txBody>
          <a:bodyPr>
            <a:normAutofit/>
          </a:bodyPr>
          <a:lstStyle/>
          <a:p>
            <a:r>
              <a:rPr lang="en-GB" sz="3600" dirty="0"/>
              <a:t>ISO 10303-235 Engineering properties and materials information (AP235)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1882E-D692-B581-DCA9-ED362B778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semantics of an engineering property is determined by the processes used in the test method </a:t>
            </a:r>
          </a:p>
          <a:p>
            <a:r>
              <a:rPr lang="en-GB" dirty="0"/>
              <a:t>AP235 extends Part 45 to model the processes used to determine the property value</a:t>
            </a:r>
          </a:p>
          <a:p>
            <a:pPr lvl="1"/>
            <a:r>
              <a:rPr lang="en-GB" dirty="0"/>
              <a:t>Test data, certificated data, design data, design </a:t>
            </a:r>
            <a:r>
              <a:rPr lang="en-GB" dirty="0" err="1"/>
              <a:t>allowables</a:t>
            </a:r>
            <a:endParaRPr lang="en-GB" dirty="0"/>
          </a:p>
          <a:p>
            <a:r>
              <a:rPr lang="en-GB" dirty="0"/>
              <a:t>The process model implements ISO 10303-49 completely and so AP235  could be used for any process that results in a change in a property semantics and its value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49CD18-CF9E-C36F-B08D-425A14AB8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7E6AD-2F6B-0F4B-0633-2EBF1DC63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598" y="224790"/>
            <a:ext cx="1595472" cy="1600835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077A0-F388-37E2-822E-0F40B2C4A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181153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12217-46B1-817D-E0B6-079A408B0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158655" cy="1325563"/>
          </a:xfrm>
        </p:spPr>
        <p:txBody>
          <a:bodyPr>
            <a:normAutofit/>
          </a:bodyPr>
          <a:lstStyle/>
          <a:p>
            <a:r>
              <a:rPr lang="en-GB" sz="3600" dirty="0"/>
              <a:t>ISO 10303-235 Engineering  properties and materials information – simplified view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D570ED-0F6B-1F4D-721C-7E1959BCC1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57350" y="2210594"/>
            <a:ext cx="8877300" cy="358140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C77CE-984F-4AB4-8052-56018757F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64DD6-B9E3-8447-AA66-6F7BC681205B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40973C-BD3F-C7F3-9C2F-C895F9A83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7108" y="365125"/>
            <a:ext cx="1595472" cy="16008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606D48-88AE-754C-8274-2F2F4199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32727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089B8F0-1FEF-6C80-494D-CB89221D6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ISO 10303-235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2901735-7802-E282-7480-62EF2458BA6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Administrative</a:t>
            </a:r>
          </a:p>
          <a:p>
            <a:r>
              <a:rPr lang="en-GB" dirty="0"/>
              <a:t>Dates, times, persons, organizations, addresses</a:t>
            </a:r>
          </a:p>
          <a:p>
            <a:r>
              <a:rPr lang="en-GB" dirty="0"/>
              <a:t>Approvals, qualifications, certifications</a:t>
            </a:r>
          </a:p>
          <a:p>
            <a:r>
              <a:rPr lang="en-GB" dirty="0"/>
              <a:t>Documents and files</a:t>
            </a:r>
          </a:p>
          <a:p>
            <a:r>
              <a:rPr lang="en-GB" dirty="0"/>
              <a:t>Effectivity </a:t>
            </a:r>
          </a:p>
          <a:p>
            <a:r>
              <a:rPr lang="en-GB" dirty="0"/>
              <a:t>External references</a:t>
            </a:r>
          </a:p>
          <a:p>
            <a:r>
              <a:rPr lang="en-GB" dirty="0"/>
              <a:t>Languages</a:t>
            </a:r>
          </a:p>
          <a:p>
            <a:r>
              <a:rPr lang="en-GB" dirty="0"/>
              <a:t>Locations</a:t>
            </a:r>
          </a:p>
          <a:p>
            <a:r>
              <a:rPr lang="en-GB" dirty="0"/>
              <a:t>Requirements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8E8090-A2B1-7A16-79B4-FD64CB26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0453-CDE2-DF4A-B757-32250958D724}" type="slidenum">
              <a:rPr lang="en-GB" smtClean="0"/>
              <a:t>9</a:t>
            </a:fld>
            <a:endParaRPr lang="en-GB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EAEFADCE-0E38-9155-DD6D-A5676260E5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Technical</a:t>
            </a:r>
            <a:endParaRPr lang="en-GB" dirty="0"/>
          </a:p>
          <a:p>
            <a:r>
              <a:rPr lang="en-GB" dirty="0"/>
              <a:t>Product and product history</a:t>
            </a:r>
          </a:p>
          <a:p>
            <a:r>
              <a:rPr lang="en-GB" dirty="0"/>
              <a:t>Properties</a:t>
            </a:r>
          </a:p>
          <a:p>
            <a:r>
              <a:rPr lang="en-GB" dirty="0"/>
              <a:t>Processes (Part 49)</a:t>
            </a:r>
          </a:p>
          <a:p>
            <a:r>
              <a:rPr lang="en-GB" dirty="0"/>
              <a:t>Process resources and properties</a:t>
            </a:r>
          </a:p>
          <a:p>
            <a:r>
              <a:rPr lang="en-GB" dirty="0"/>
              <a:t>Numerical and descriptive values</a:t>
            </a:r>
          </a:p>
          <a:p>
            <a:r>
              <a:rPr lang="en-GB" dirty="0"/>
              <a:t>Mathematical expression values</a:t>
            </a:r>
          </a:p>
          <a:p>
            <a:r>
              <a:rPr lang="en-GB" dirty="0"/>
              <a:t>Uncertainty and reliability of all values</a:t>
            </a:r>
          </a:p>
          <a:p>
            <a:r>
              <a:rPr lang="en-GB" dirty="0"/>
              <a:t>Product substance composition and internal structure</a:t>
            </a:r>
          </a:p>
          <a:p>
            <a:r>
              <a:rPr lang="en-GB" dirty="0"/>
              <a:t>Dimensions and tolerances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3C72AA-4A30-FD5A-B09B-1D5D3AA74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6598" y="224790"/>
            <a:ext cx="1595472" cy="160083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CCB4C0-3AE7-DA82-6476-2067ABD5B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(c) Ferroday Ltd 2023</a:t>
            </a:r>
          </a:p>
        </p:txBody>
      </p:sp>
    </p:spTree>
    <p:extLst>
      <p:ext uri="{BB962C8B-B14F-4D97-AF65-F5344CB8AC3E}">
        <p14:creationId xmlns:p14="http://schemas.microsoft.com/office/powerpoint/2010/main" val="1788577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</TotalTime>
  <Words>754</Words>
  <Application>Microsoft Macintosh PowerPoint</Application>
  <PresentationFormat>Widescreen</PresentationFormat>
  <Paragraphs>124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Office Theme</vt:lpstr>
      <vt:lpstr>Digital Product Property Models</vt:lpstr>
      <vt:lpstr>A material is a product and a product is a material</vt:lpstr>
      <vt:lpstr>Properties of products</vt:lpstr>
      <vt:lpstr>ISO 10303-45 Materials and other engineering properties</vt:lpstr>
      <vt:lpstr>Measurement of a property value ISO 10303-235</vt:lpstr>
      <vt:lpstr>Process model</vt:lpstr>
      <vt:lpstr>ISO 10303-235 Engineering properties and materials information (AP235)</vt:lpstr>
      <vt:lpstr>ISO 10303-235 Engineering  properties and materials information – simplified view</vt:lpstr>
      <vt:lpstr>Scope of ISO 10303-235</vt:lpstr>
      <vt:lpstr>Dictionary of test methods and properties</vt:lpstr>
      <vt:lpstr>Conclusions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STEP Standards for Engineering</dc:title>
  <dc:subject/>
  <dc:creator>Norman Swindells</dc:creator>
  <cp:keywords/>
  <dc:description/>
  <cp:lastModifiedBy>Norman Swindells</cp:lastModifiedBy>
  <cp:revision>58</cp:revision>
  <dcterms:created xsi:type="dcterms:W3CDTF">2022-03-11T09:10:13Z</dcterms:created>
  <dcterms:modified xsi:type="dcterms:W3CDTF">2023-01-20T14:59:45Z</dcterms:modified>
  <cp:category/>
</cp:coreProperties>
</file>