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660"/>
  </p:normalViewPr>
  <p:slideViewPr>
    <p:cSldViewPr snapToGrid="0">
      <p:cViewPr varScale="1">
        <p:scale>
          <a:sx n="90" d="100"/>
          <a:sy n="90"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4DE2CF-012D-4AFA-930E-4AFA97376CDB}"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231181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4DE2CF-012D-4AFA-930E-4AFA97376CDB}"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415818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4DE2CF-012D-4AFA-930E-4AFA97376CDB}"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29546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4DE2CF-012D-4AFA-930E-4AFA97376CDB}"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19864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DE2CF-012D-4AFA-930E-4AFA97376CDB}"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419023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4DE2CF-012D-4AFA-930E-4AFA97376CDB}"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181301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4DE2CF-012D-4AFA-930E-4AFA97376CDB}" type="datetimeFigureOut">
              <a:rPr lang="en-GB" smtClean="0"/>
              <a:t>29/10/2022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237184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4DE2CF-012D-4AFA-930E-4AFA97376CDB}" type="datetimeFigureOut">
              <a:rPr lang="en-GB" smtClean="0"/>
              <a:t>29/10/2022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32669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DE2CF-012D-4AFA-930E-4AFA97376CDB}" type="datetimeFigureOut">
              <a:rPr lang="en-GB" smtClean="0"/>
              <a:t>29/10/2022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415917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DE2CF-012D-4AFA-930E-4AFA97376CDB}"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357260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DE2CF-012D-4AFA-930E-4AFA97376CDB}"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836EC-68EF-4399-945F-424A34574D09}" type="slidenum">
              <a:rPr lang="en-GB" smtClean="0"/>
              <a:t>‹#›</a:t>
            </a:fld>
            <a:endParaRPr lang="en-GB"/>
          </a:p>
        </p:txBody>
      </p:sp>
    </p:spTree>
    <p:extLst>
      <p:ext uri="{BB962C8B-B14F-4D97-AF65-F5344CB8AC3E}">
        <p14:creationId xmlns:p14="http://schemas.microsoft.com/office/powerpoint/2010/main" val="422954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DE2CF-012D-4AFA-930E-4AFA97376CDB}" type="datetimeFigureOut">
              <a:rPr lang="en-GB" smtClean="0"/>
              <a:t>29/10/2022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836EC-68EF-4399-945F-424A34574D09}" type="slidenum">
              <a:rPr lang="en-GB" smtClean="0"/>
              <a:t>‹#›</a:t>
            </a:fld>
            <a:endParaRPr lang="en-GB"/>
          </a:p>
        </p:txBody>
      </p:sp>
    </p:spTree>
    <p:extLst>
      <p:ext uri="{BB962C8B-B14F-4D97-AF65-F5344CB8AC3E}">
        <p14:creationId xmlns:p14="http://schemas.microsoft.com/office/powerpoint/2010/main" val="282095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Twin term visualization</a:t>
            </a:r>
            <a:endParaRPr lang="en-GB" dirty="0"/>
          </a:p>
        </p:txBody>
      </p:sp>
      <p:sp>
        <p:nvSpPr>
          <p:cNvPr id="3" name="Subtitle 2"/>
          <p:cNvSpPr>
            <a:spLocks noGrp="1"/>
          </p:cNvSpPr>
          <p:nvPr>
            <p:ph type="subTitle" idx="1"/>
          </p:nvPr>
        </p:nvSpPr>
        <p:spPr/>
        <p:txBody>
          <a:bodyPr>
            <a:normAutofit fontScale="55000" lnSpcReduction="20000"/>
          </a:bodyPr>
          <a:lstStyle/>
          <a:p>
            <a:r>
              <a:rPr lang="en-US" dirty="0" smtClean="0"/>
              <a:t>Submitted by Richard Martin 8-13-2022</a:t>
            </a:r>
          </a:p>
          <a:p>
            <a:r>
              <a:rPr lang="en-US" dirty="0" smtClean="0"/>
              <a:t>Revised 8-25-2022 per meeting discussion</a:t>
            </a:r>
          </a:p>
          <a:p>
            <a:r>
              <a:rPr lang="en-US" dirty="0"/>
              <a:t>Revised </a:t>
            </a:r>
            <a:r>
              <a:rPr lang="en-US" dirty="0" smtClean="0"/>
              <a:t>9-07-2022 </a:t>
            </a:r>
            <a:r>
              <a:rPr lang="en-US" dirty="0"/>
              <a:t>per meeting </a:t>
            </a:r>
            <a:r>
              <a:rPr lang="en-US" dirty="0" smtClean="0"/>
              <a:t>discussion</a:t>
            </a:r>
          </a:p>
          <a:p>
            <a:r>
              <a:rPr lang="en-US" dirty="0" smtClean="0"/>
              <a:t>Revised 9-20-2022 per meeting discussion</a:t>
            </a:r>
          </a:p>
          <a:p>
            <a:r>
              <a:rPr lang="en-US" dirty="0" smtClean="0"/>
              <a:t>Revised 10-05-2022 per meeting discussion</a:t>
            </a:r>
          </a:p>
          <a:p>
            <a:r>
              <a:rPr lang="en-US" dirty="0" smtClean="0"/>
              <a:t>Revised 10-19-2022 per meeting discussion</a:t>
            </a:r>
            <a:endParaRPr lang="en-GB" dirty="0"/>
          </a:p>
          <a:p>
            <a:endParaRPr lang="en-GB" dirty="0"/>
          </a:p>
        </p:txBody>
      </p:sp>
    </p:spTree>
    <p:extLst>
      <p:ext uri="{BB962C8B-B14F-4D97-AF65-F5344CB8AC3E}">
        <p14:creationId xmlns:p14="http://schemas.microsoft.com/office/powerpoint/2010/main" val="93011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00919"/>
            <a:ext cx="12238749" cy="5878616"/>
          </a:xfrm>
          <a:prstGeom prst="rect">
            <a:avLst/>
          </a:prstGeom>
        </p:spPr>
      </p:pic>
    </p:spTree>
    <p:extLst>
      <p:ext uri="{BB962C8B-B14F-4D97-AF65-F5344CB8AC3E}">
        <p14:creationId xmlns:p14="http://schemas.microsoft.com/office/powerpoint/2010/main" val="19674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3431"/>
            <a:ext cx="12192001" cy="5677968"/>
          </a:xfrm>
          <a:prstGeom prst="rect">
            <a:avLst/>
          </a:prstGeom>
        </p:spPr>
      </p:pic>
      <p:cxnSp>
        <p:nvCxnSpPr>
          <p:cNvPr id="6" name="Straight Connector 5"/>
          <p:cNvCxnSpPr/>
          <p:nvPr/>
        </p:nvCxnSpPr>
        <p:spPr>
          <a:xfrm>
            <a:off x="10724606" y="143431"/>
            <a:ext cx="17822" cy="5738799"/>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3590" y="5910873"/>
            <a:ext cx="10911840" cy="830997"/>
          </a:xfrm>
          <a:prstGeom prst="rect">
            <a:avLst/>
          </a:prstGeom>
          <a:noFill/>
        </p:spPr>
        <p:txBody>
          <a:bodyPr wrap="square" rtlCol="0">
            <a:spAutoFit/>
          </a:bodyPr>
          <a:lstStyle/>
          <a:p>
            <a:r>
              <a:rPr lang="en-US" sz="1200" dirty="0" smtClean="0"/>
              <a:t>Consider the ‘thread’ analogy and the way ‘threads’ are used in analogic reasoning. The basis for the analogy lies in the historical use of fibers to construct material for different purposes – primarily as cloth. Threads in a cloth fabric are used in the warp, which provides the foundation for the fabric, and the welt, which is the running thread ‘woven’ across the warp. Above we can envisage the left panel as the welt woven into the warp foundation in the middle panel and the right panel as ‘colors’ common to the foundation and running weave bond. </a:t>
            </a:r>
            <a:endParaRPr lang="en-GB" sz="1200" dirty="0"/>
          </a:p>
        </p:txBody>
      </p:sp>
      <p:cxnSp>
        <p:nvCxnSpPr>
          <p:cNvPr id="10" name="Straight Connector 9"/>
          <p:cNvCxnSpPr/>
          <p:nvPr/>
        </p:nvCxnSpPr>
        <p:spPr>
          <a:xfrm>
            <a:off x="4868091" y="157752"/>
            <a:ext cx="17822" cy="5738799"/>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5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724" y="1358537"/>
            <a:ext cx="10136780" cy="4247317"/>
          </a:xfrm>
          <a:prstGeom prst="rect">
            <a:avLst/>
          </a:prstGeom>
          <a:noFill/>
        </p:spPr>
        <p:txBody>
          <a:bodyPr wrap="square" rtlCol="0">
            <a:spAutoFit/>
          </a:bodyPr>
          <a:lstStyle/>
          <a:p>
            <a:r>
              <a:rPr lang="en-US" dirty="0" smtClean="0"/>
              <a:t>In the figure on the previous slide, the object labelled ‘internal &amp; external resources’ is annotated as ‘Hardwick digital thread’ to recognize one of several definitions for ‘digital thread’ offered by participants. (This annotation may not properly express Martin’s thoughts about the digital thread.) Thurman and others expressed a definition that has the concept of digital thread representing the communications among the  stated objects, which makes the ‘digital thread’ more process oriented than data oriented where Martin’s characterization is more data oriented.</a:t>
            </a:r>
          </a:p>
          <a:p>
            <a:endParaRPr lang="en-US" dirty="0"/>
          </a:p>
          <a:p>
            <a:r>
              <a:rPr lang="en-US" dirty="0" smtClean="0"/>
              <a:t>Reviewing the many definitions now available for the term ‘digital thread’ leads to a recognition of the importance of data and process to the concept of digital thread – something akin to the warp, welt and process of weaving from conception of the ‘system of interest’ through its entire life time. </a:t>
            </a:r>
          </a:p>
          <a:p>
            <a:endParaRPr lang="en-US" dirty="0"/>
          </a:p>
          <a:p>
            <a:r>
              <a:rPr lang="en-US" dirty="0" smtClean="0"/>
              <a:t>Such a recognition then places all of the stated objects, their interrelationships, and the processes by which they are created and managed into the category of ‘digital thread’.  This huge category is then utilized for specific purposes by articulating use cases, which are akin to fabric requirements and designs, completing the ‘threads analogy’. </a:t>
            </a:r>
            <a:endParaRPr lang="en-GB" dirty="0"/>
          </a:p>
        </p:txBody>
      </p:sp>
    </p:spTree>
    <p:extLst>
      <p:ext uri="{BB962C8B-B14F-4D97-AF65-F5344CB8AC3E}">
        <p14:creationId xmlns:p14="http://schemas.microsoft.com/office/powerpoint/2010/main" val="128312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93" y="1423667"/>
            <a:ext cx="12050648" cy="3999955"/>
          </a:xfrm>
          <a:prstGeom prst="rect">
            <a:avLst/>
          </a:prstGeom>
        </p:spPr>
      </p:pic>
      <p:sp>
        <p:nvSpPr>
          <p:cNvPr id="3" name="Oval 2"/>
          <p:cNvSpPr/>
          <p:nvPr/>
        </p:nvSpPr>
        <p:spPr>
          <a:xfrm>
            <a:off x="4486940" y="3836235"/>
            <a:ext cx="233916" cy="68048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486940" y="4655998"/>
            <a:ext cx="233916" cy="680484"/>
          </a:xfrm>
          <a:prstGeom prst="ellipse">
            <a:avLst/>
          </a:prstGeom>
          <a:solidFill>
            <a:schemeClr val="accent5">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360575" y="3500853"/>
            <a:ext cx="468237" cy="2130060"/>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09649" y="2342714"/>
            <a:ext cx="233916" cy="680484"/>
          </a:xfrm>
          <a:prstGeom prst="ellipse">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209649" y="4613771"/>
            <a:ext cx="233916" cy="680484"/>
          </a:xfrm>
          <a:prstGeom prst="ellipse">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067649" y="1662230"/>
            <a:ext cx="233916" cy="680484"/>
          </a:xfrm>
          <a:prstGeom prst="ellipse">
            <a:avLst/>
          </a:prstGeom>
          <a:solidFill>
            <a:schemeClr val="bg2">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82986" y="3116562"/>
            <a:ext cx="233916" cy="680484"/>
          </a:xfrm>
          <a:prstGeom prst="ellipse">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46366" y="1528365"/>
            <a:ext cx="1425711" cy="276999"/>
          </a:xfrm>
          <a:prstGeom prst="rect">
            <a:avLst/>
          </a:prstGeom>
          <a:noFill/>
        </p:spPr>
        <p:txBody>
          <a:bodyPr wrap="none" rtlCol="0">
            <a:spAutoFit/>
          </a:bodyPr>
          <a:lstStyle/>
          <a:p>
            <a:r>
              <a:rPr lang="en-US" sz="1200" dirty="0" smtClean="0"/>
              <a:t>DTI-</a:t>
            </a:r>
            <a:r>
              <a:rPr lang="en-US" sz="1200" dirty="0" err="1" smtClean="0"/>
              <a:t>EoI</a:t>
            </a:r>
            <a:r>
              <a:rPr lang="en-US" sz="1200" dirty="0" smtClean="0"/>
              <a:t> sub-channel</a:t>
            </a:r>
            <a:endParaRPr lang="en-GB" sz="1200" dirty="0"/>
          </a:p>
        </p:txBody>
      </p:sp>
      <p:cxnSp>
        <p:nvCxnSpPr>
          <p:cNvPr id="12" name="Curved Connector 11"/>
          <p:cNvCxnSpPr>
            <a:stCxn id="10" idx="2"/>
            <a:endCxn id="6" idx="0"/>
          </p:cNvCxnSpPr>
          <p:nvPr/>
        </p:nvCxnSpPr>
        <p:spPr>
          <a:xfrm rot="5400000">
            <a:off x="2224240" y="1907732"/>
            <a:ext cx="537350" cy="332615"/>
          </a:xfrm>
          <a:prstGeom prst="curvedConnector3">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78003" y="2806767"/>
            <a:ext cx="1099532" cy="461665"/>
          </a:xfrm>
          <a:prstGeom prst="rect">
            <a:avLst/>
          </a:prstGeom>
          <a:noFill/>
        </p:spPr>
        <p:txBody>
          <a:bodyPr wrap="none" rtlCol="0">
            <a:spAutoFit/>
          </a:bodyPr>
          <a:lstStyle/>
          <a:p>
            <a:r>
              <a:rPr lang="en-US" sz="1200" dirty="0" err="1" smtClean="0"/>
              <a:t>EoI</a:t>
            </a:r>
            <a:r>
              <a:rPr lang="en-US" sz="1200" dirty="0" smtClean="0"/>
              <a:t> production</a:t>
            </a:r>
          </a:p>
          <a:p>
            <a:pPr algn="ctr"/>
            <a:r>
              <a:rPr lang="en-US" sz="1200" dirty="0"/>
              <a:t>s</a:t>
            </a:r>
            <a:r>
              <a:rPr lang="en-US" sz="1200" dirty="0" smtClean="0"/>
              <a:t>ub-channel</a:t>
            </a:r>
            <a:endParaRPr lang="en-GB" sz="1200" dirty="0"/>
          </a:p>
        </p:txBody>
      </p:sp>
      <p:sp>
        <p:nvSpPr>
          <p:cNvPr id="14" name="TextBox 13"/>
          <p:cNvSpPr txBox="1"/>
          <p:nvPr/>
        </p:nvSpPr>
        <p:spPr>
          <a:xfrm>
            <a:off x="4957008" y="5478456"/>
            <a:ext cx="1042978" cy="461665"/>
          </a:xfrm>
          <a:prstGeom prst="rect">
            <a:avLst/>
          </a:prstGeom>
          <a:noFill/>
        </p:spPr>
        <p:txBody>
          <a:bodyPr wrap="none" rtlCol="0">
            <a:spAutoFit/>
          </a:bodyPr>
          <a:lstStyle/>
          <a:p>
            <a:r>
              <a:rPr lang="en-US" sz="1200" dirty="0" smtClean="0"/>
              <a:t>DTI utilization</a:t>
            </a:r>
          </a:p>
          <a:p>
            <a:pPr algn="ctr"/>
            <a:r>
              <a:rPr lang="en-US" sz="1200" dirty="0"/>
              <a:t>s</a:t>
            </a:r>
            <a:r>
              <a:rPr lang="en-US" sz="1200" dirty="0" smtClean="0"/>
              <a:t>ub-channel</a:t>
            </a:r>
            <a:endParaRPr lang="en-GB" sz="1200" dirty="0"/>
          </a:p>
        </p:txBody>
      </p:sp>
      <p:sp>
        <p:nvSpPr>
          <p:cNvPr id="15" name="TextBox 14"/>
          <p:cNvSpPr txBox="1"/>
          <p:nvPr/>
        </p:nvSpPr>
        <p:spPr>
          <a:xfrm>
            <a:off x="1458074" y="3815302"/>
            <a:ext cx="1645707" cy="461665"/>
          </a:xfrm>
          <a:prstGeom prst="rect">
            <a:avLst/>
          </a:prstGeom>
          <a:noFill/>
        </p:spPr>
        <p:txBody>
          <a:bodyPr wrap="none" rtlCol="0">
            <a:spAutoFit/>
          </a:bodyPr>
          <a:lstStyle/>
          <a:p>
            <a:r>
              <a:rPr lang="en-US" sz="1200" dirty="0" smtClean="0"/>
              <a:t>Production engineering</a:t>
            </a:r>
          </a:p>
          <a:p>
            <a:pPr algn="ctr"/>
            <a:r>
              <a:rPr lang="en-US" sz="1200" dirty="0" smtClean="0"/>
              <a:t>sub-channel</a:t>
            </a:r>
            <a:endParaRPr lang="en-GB" sz="1200" dirty="0"/>
          </a:p>
        </p:txBody>
      </p:sp>
      <p:sp>
        <p:nvSpPr>
          <p:cNvPr id="16" name="TextBox 15"/>
          <p:cNvSpPr txBox="1"/>
          <p:nvPr/>
        </p:nvSpPr>
        <p:spPr>
          <a:xfrm>
            <a:off x="1196142" y="5423622"/>
            <a:ext cx="1256626" cy="461665"/>
          </a:xfrm>
          <a:prstGeom prst="rect">
            <a:avLst/>
          </a:prstGeom>
          <a:noFill/>
        </p:spPr>
        <p:txBody>
          <a:bodyPr wrap="none" rtlCol="0">
            <a:spAutoFit/>
          </a:bodyPr>
          <a:lstStyle/>
          <a:p>
            <a:r>
              <a:rPr lang="en-US" sz="1200" dirty="0" smtClean="0"/>
              <a:t>DTI configuration</a:t>
            </a:r>
          </a:p>
          <a:p>
            <a:pPr algn="ctr"/>
            <a:r>
              <a:rPr lang="en-US" sz="1200" dirty="0"/>
              <a:t>s</a:t>
            </a:r>
            <a:r>
              <a:rPr lang="en-US" sz="1200" dirty="0" smtClean="0"/>
              <a:t>ub-channel</a:t>
            </a:r>
            <a:endParaRPr lang="en-GB" sz="1200" dirty="0"/>
          </a:p>
        </p:txBody>
      </p:sp>
      <p:sp>
        <p:nvSpPr>
          <p:cNvPr id="17" name="TextBox 16"/>
          <p:cNvSpPr txBox="1"/>
          <p:nvPr/>
        </p:nvSpPr>
        <p:spPr>
          <a:xfrm>
            <a:off x="6869112" y="2244011"/>
            <a:ext cx="944490" cy="646331"/>
          </a:xfrm>
          <a:prstGeom prst="rect">
            <a:avLst/>
          </a:prstGeom>
          <a:noFill/>
        </p:spPr>
        <p:txBody>
          <a:bodyPr wrap="none" rtlCol="0">
            <a:spAutoFit/>
          </a:bodyPr>
          <a:lstStyle/>
          <a:p>
            <a:r>
              <a:rPr lang="en-US" sz="1200" dirty="0" smtClean="0"/>
              <a:t>Acquisition</a:t>
            </a:r>
          </a:p>
          <a:p>
            <a:r>
              <a:rPr lang="en-US" sz="1200" dirty="0" smtClean="0"/>
              <a:t>engineering</a:t>
            </a:r>
          </a:p>
          <a:p>
            <a:pPr algn="ctr"/>
            <a:r>
              <a:rPr lang="en-US" sz="1200" dirty="0" smtClean="0"/>
              <a:t>sub-channel</a:t>
            </a:r>
            <a:endParaRPr lang="en-GB" sz="1200" dirty="0"/>
          </a:p>
        </p:txBody>
      </p:sp>
      <p:sp>
        <p:nvSpPr>
          <p:cNvPr id="18" name="TextBox 17"/>
          <p:cNvSpPr txBox="1"/>
          <p:nvPr/>
        </p:nvSpPr>
        <p:spPr>
          <a:xfrm>
            <a:off x="8739051" y="885729"/>
            <a:ext cx="1396985" cy="461665"/>
          </a:xfrm>
          <a:prstGeom prst="rect">
            <a:avLst/>
          </a:prstGeom>
          <a:noFill/>
        </p:spPr>
        <p:txBody>
          <a:bodyPr wrap="none" rtlCol="0">
            <a:spAutoFit/>
          </a:bodyPr>
          <a:lstStyle/>
          <a:p>
            <a:r>
              <a:rPr lang="en-US" sz="1200" dirty="0" smtClean="0"/>
              <a:t>Design engineering</a:t>
            </a:r>
          </a:p>
          <a:p>
            <a:pPr algn="ctr"/>
            <a:r>
              <a:rPr lang="en-US" sz="1200" dirty="0"/>
              <a:t>s</a:t>
            </a:r>
            <a:r>
              <a:rPr lang="en-US" sz="1200" dirty="0" smtClean="0"/>
              <a:t>ub-channel</a:t>
            </a:r>
            <a:endParaRPr lang="en-GB" sz="1200" dirty="0"/>
          </a:p>
        </p:txBody>
      </p:sp>
      <p:cxnSp>
        <p:nvCxnSpPr>
          <p:cNvPr id="20" name="Curved Connector 19"/>
          <p:cNvCxnSpPr>
            <a:stCxn id="13" idx="2"/>
            <a:endCxn id="3" idx="0"/>
          </p:cNvCxnSpPr>
          <p:nvPr/>
        </p:nvCxnSpPr>
        <p:spPr>
          <a:xfrm rot="5400000">
            <a:off x="4481933" y="3390398"/>
            <a:ext cx="567803" cy="323871"/>
          </a:xfrm>
          <a:prstGeom prst="curvedConnector3">
            <a:avLst>
              <a:gd name="adj1" fmla="val 50000"/>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4" idx="1"/>
            <a:endCxn id="4" idx="4"/>
          </p:cNvCxnSpPr>
          <p:nvPr/>
        </p:nvCxnSpPr>
        <p:spPr>
          <a:xfrm rot="10800000">
            <a:off x="4603898" y="5336483"/>
            <a:ext cx="353110" cy="372807"/>
          </a:xfrm>
          <a:prstGeom prst="curvedConnector2">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5" idx="2"/>
            <a:endCxn id="5" idx="2"/>
          </p:cNvCxnSpPr>
          <p:nvPr/>
        </p:nvCxnSpPr>
        <p:spPr>
          <a:xfrm rot="16200000" flipH="1">
            <a:off x="3176293" y="3381601"/>
            <a:ext cx="288916" cy="2079647"/>
          </a:xfrm>
          <a:prstGeom prst="curvedConnector2">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6" idx="0"/>
            <a:endCxn id="7" idx="2"/>
          </p:cNvCxnSpPr>
          <p:nvPr/>
        </p:nvCxnSpPr>
        <p:spPr>
          <a:xfrm rot="5400000" flipH="1" flipV="1">
            <a:off x="1782248" y="4996221"/>
            <a:ext cx="469609" cy="385194"/>
          </a:xfrm>
          <a:prstGeom prst="curvedConnector2">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8" idx="2"/>
            <a:endCxn id="8" idx="0"/>
          </p:cNvCxnSpPr>
          <p:nvPr/>
        </p:nvCxnSpPr>
        <p:spPr>
          <a:xfrm rot="5400000">
            <a:off x="9153658" y="1378344"/>
            <a:ext cx="314836" cy="252937"/>
          </a:xfrm>
          <a:prstGeom prst="curvedConnector3">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7" idx="2"/>
            <a:endCxn id="9" idx="0"/>
          </p:cNvCxnSpPr>
          <p:nvPr/>
        </p:nvCxnSpPr>
        <p:spPr>
          <a:xfrm rot="16200000" flipH="1">
            <a:off x="7457540" y="2774158"/>
            <a:ext cx="226220" cy="458587"/>
          </a:xfrm>
          <a:prstGeom prst="curvedConnector3">
            <a:avLst>
              <a:gd name="adj1" fmla="val 50000"/>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7536" y="300443"/>
            <a:ext cx="11216404" cy="461665"/>
          </a:xfrm>
          <a:prstGeom prst="rect">
            <a:avLst/>
          </a:prstGeom>
          <a:noFill/>
        </p:spPr>
        <p:txBody>
          <a:bodyPr wrap="none" rtlCol="0">
            <a:spAutoFit/>
          </a:bodyPr>
          <a:lstStyle/>
          <a:p>
            <a:r>
              <a:rPr lang="en-US" sz="2400" dirty="0" smtClean="0"/>
              <a:t>Possible depiction of digital thread as a communication channel for digital information</a:t>
            </a:r>
            <a:endParaRPr lang="en-GB" sz="2400" dirty="0"/>
          </a:p>
        </p:txBody>
      </p:sp>
      <p:sp>
        <p:nvSpPr>
          <p:cNvPr id="42" name="TextBox 41"/>
          <p:cNvSpPr txBox="1"/>
          <p:nvPr/>
        </p:nvSpPr>
        <p:spPr>
          <a:xfrm>
            <a:off x="457195" y="6230983"/>
            <a:ext cx="11338232" cy="338554"/>
          </a:xfrm>
          <a:prstGeom prst="rect">
            <a:avLst/>
          </a:prstGeom>
          <a:noFill/>
        </p:spPr>
        <p:txBody>
          <a:bodyPr wrap="none" rtlCol="0">
            <a:spAutoFit/>
          </a:bodyPr>
          <a:lstStyle/>
          <a:p>
            <a:r>
              <a:rPr lang="en-US" sz="1600" dirty="0" smtClean="0"/>
              <a:t>Continuing the analogy – the depicted sub-channels are strands of the various digital threads of the warp and welt of the digital fabric.</a:t>
            </a:r>
            <a:endParaRPr lang="en-GB" sz="1600" dirty="0"/>
          </a:p>
        </p:txBody>
      </p:sp>
      <p:sp>
        <p:nvSpPr>
          <p:cNvPr id="43" name="TextBox 42"/>
          <p:cNvSpPr txBox="1"/>
          <p:nvPr/>
        </p:nvSpPr>
        <p:spPr>
          <a:xfrm>
            <a:off x="9496735" y="5584840"/>
            <a:ext cx="2556790" cy="307777"/>
          </a:xfrm>
          <a:prstGeom prst="rect">
            <a:avLst/>
          </a:prstGeom>
          <a:noFill/>
        </p:spPr>
        <p:txBody>
          <a:bodyPr wrap="none" rtlCol="0">
            <a:spAutoFit/>
          </a:bodyPr>
          <a:lstStyle/>
          <a:p>
            <a:r>
              <a:rPr lang="en-US" sz="1400" dirty="0" smtClean="0"/>
              <a:t>Refer to slide 3 for entity details.</a:t>
            </a:r>
            <a:endParaRPr lang="en-GB" sz="1400" dirty="0"/>
          </a:p>
        </p:txBody>
      </p:sp>
    </p:spTree>
    <p:extLst>
      <p:ext uri="{BB962C8B-B14F-4D97-AF65-F5344CB8AC3E}">
        <p14:creationId xmlns:p14="http://schemas.microsoft.com/office/powerpoint/2010/main" val="415931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424</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Digital Twin term visualization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Twin term visualization</dc:title>
  <dc:creator>Richard</dc:creator>
  <cp:lastModifiedBy>Richard</cp:lastModifiedBy>
  <cp:revision>32</cp:revision>
  <cp:lastPrinted>2022-10-29T11:37:58Z</cp:lastPrinted>
  <dcterms:created xsi:type="dcterms:W3CDTF">2022-08-14T02:05:27Z</dcterms:created>
  <dcterms:modified xsi:type="dcterms:W3CDTF">2022-10-29T13:31:57Z</dcterms:modified>
</cp:coreProperties>
</file>