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55" r:id="rId2"/>
    <p:sldId id="354" r:id="rId3"/>
    <p:sldId id="259" r:id="rId4"/>
    <p:sldId id="356" r:id="rId5"/>
    <p:sldId id="369" r:id="rId6"/>
    <p:sldId id="348" r:id="rId7"/>
    <p:sldId id="367" r:id="rId8"/>
    <p:sldId id="263" r:id="rId9"/>
    <p:sldId id="334" r:id="rId10"/>
    <p:sldId id="368" r:id="rId11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D4999"/>
    <a:srgbClr val="EF5122"/>
    <a:srgbClr val="FF0000"/>
    <a:srgbClr val="C7560A"/>
    <a:srgbClr val="BE5108"/>
    <a:srgbClr val="F2F2F2"/>
    <a:srgbClr val="DEEBF7"/>
    <a:srgbClr val="CDCDCD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84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538C-852E-4F93-B503-5BD9AF3FFB6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DBE0-44B1-4C60-9CB0-0184F17A36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92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E04FE-39E9-4422-80F5-53C291521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0412058-D50B-491F-BD7B-564FCFEBA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F08A6C-4D7A-4BE4-B36E-CC1CA1D4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B6E0FC-044C-4323-82B8-9601D557B47E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2485F8-8C68-4F86-A530-C542E8D2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D0834D-C046-455B-97B5-31D0D944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31B8F-2806-43FA-8015-6D7D25D050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날짜 개체 틀 3">
            <a:extLst>
              <a:ext uri="{FF2B5EF4-FFF2-40B4-BE49-F238E27FC236}">
                <a16:creationId xmlns:a16="http://schemas.microsoft.com/office/drawing/2014/main" id="{753CF59A-14C2-4869-AF32-3E3D3F5D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8684"/>
            <a:ext cx="2743200" cy="248307"/>
          </a:xfr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757B2A9E-337C-4453-A83C-6166A6C0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8684"/>
            <a:ext cx="4114800" cy="24830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A634D925-DC5B-499E-92DF-7D31675E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8684"/>
            <a:ext cx="2743200" cy="248307"/>
          </a:xfr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91CB9BAA-456B-4A29-9510-766121D41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4F721D7F-4D66-4EA0-B149-A12FFF06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5333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2AD6E4-1135-4567-BF3A-38F7D064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7300DE-52EF-4E1B-B18D-3C8754727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6606E0-F6A8-4E1B-961A-59B0C2AD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7DDB7D-0E9A-4953-82C4-C2824A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8170BF-5385-4FF8-8C2C-9070834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0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E4BF4A3-A11A-4EF3-ABB7-C99ADE8AB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74AAEE-4115-429E-AFC0-F9C90FACA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90F92B-9AFF-4399-A789-B0BB5C07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C12F77-F53F-4195-A0ED-0CEA5BAA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764276-9B64-4F5D-9CF2-154B67D9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46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9" y="1225594"/>
            <a:ext cx="12192000" cy="22916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2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E494F5-D98F-41C2-B00C-7D917F9D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5DD5E6-C521-49E2-9203-00D14BC0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7722E-0F7D-4C3F-845B-2917C97E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4AE7D1-7D08-4A8D-8070-7DA7B05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B04A2C-945B-44DA-A5EF-8492E0DF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8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BBA391-0D0F-40EF-A53D-A38D2A10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E2E6AD-DF09-4C94-AC77-49A94DF12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82B96D-0580-4CFD-985D-0BB113B7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B36C29-B879-4F5D-88FC-D25C4D7F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6EEE0B-3571-43F5-A4BD-BF9D6DA6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8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C4A5B-DD5C-4DB1-AFE7-7A16EDEF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35DCD9-08D4-495C-AFC7-2C2164793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DA800A-7C17-472E-BCD6-79D47CE4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EA4987-AF7C-4BF4-80AA-C74CE988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48592F-BA00-4670-8A5A-6AC9C0B5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058C66-65AD-4E68-89F5-901D71DD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87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5F29AE-5A36-4C0B-BD1B-F3C0233F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CDE1AB-F095-4086-9156-1CF8E758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72BEE2-8B2E-4633-A7A3-1B3245BAF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DD99D7-E7C4-4BAF-BBCA-A6F787990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C13101-DBB3-422A-B473-1A10F0034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A9BC7E-73F9-402A-9E4B-E2856CFC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2430D5-0A23-49CE-830A-B5994B89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F413EFC-6A66-45CE-9855-41B0B11C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3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97ACC3-E719-448A-847F-7E7AE70E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946821-C6F3-48FD-9055-104A00B9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B5BBAB-CE39-4334-8C9C-6D272934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C4C1CF-703A-411C-AC3B-209E562C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1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845B21-5C96-4F2F-8DB0-602940F5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3F92DA2-2C6D-4BED-AC92-7FAAA27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5DAFEA-2C7B-4290-A78B-D952A42B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6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7094D-C50E-4F85-AD9D-9218FF1B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D50C31-C597-4797-83C4-FC949A19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4BF9C8-2408-42D1-96BE-07139575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2F87C6-6FDF-4615-8760-A7D43DB1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332DBD-D1D3-4788-A4E5-FE392DE7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211768-A88F-4DEB-AF53-2599D3E7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0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9CCE57-9A96-4165-9313-8535FA24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AC27D2-5D42-436D-92D7-F69D5C1CD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C44CE2-B4F2-4EA6-B763-3E20E3582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0FE40B-65D7-4805-99A4-2182708C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C94254-81BC-4BAC-BDA4-702321FE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57B3B4-D184-48FA-8E99-4F9F6B8D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5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4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FA72C-CD0C-4B75-A324-592DC90ED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19FA2FF-9587-400F-A3B7-43F33B6B5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E51A27-08AF-4104-9868-AB860A2E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39497" cy="2387600"/>
          </a:xfrm>
        </p:spPr>
        <p:txBody>
          <a:bodyPr/>
          <a:lstStyle/>
          <a:p>
            <a:r>
              <a:rPr lang="en-US" dirty="0"/>
              <a:t>ISO 23247 Digital Twin </a:t>
            </a:r>
            <a:br>
              <a:rPr lang="en-US" dirty="0"/>
            </a:br>
            <a:r>
              <a:rPr lang="en-US" dirty="0"/>
              <a:t>Use case Testing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63E431-D880-405F-8399-536FAC47A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Scope reductions to enable August 25 completion</a:t>
            </a:r>
          </a:p>
          <a:p>
            <a:r>
              <a:rPr lang="en-US" dirty="0"/>
              <a:t>Results of June 23 Conference call</a:t>
            </a:r>
          </a:p>
        </p:txBody>
      </p:sp>
    </p:spTree>
    <p:extLst>
      <p:ext uri="{BB962C8B-B14F-4D97-AF65-F5344CB8AC3E}">
        <p14:creationId xmlns:p14="http://schemas.microsoft.com/office/powerpoint/2010/main" val="49422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531B5-8D15-4635-9160-11BBDC6AF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7" y="522514"/>
            <a:ext cx="107438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AC478C6-DCA3-4354-9638-7680D78839CD}"/>
              </a:ext>
            </a:extLst>
          </p:cNvPr>
          <p:cNvSpPr/>
          <p:nvPr/>
        </p:nvSpPr>
        <p:spPr>
          <a:xfrm>
            <a:off x="6058977" y="5916302"/>
            <a:ext cx="4257128" cy="8058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OME</a:t>
            </a:r>
            <a:endParaRPr lang="ko-KR" altLang="en-US" sz="2400" b="1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6E0172C-3126-48CA-94D2-E76D33F90BFC}"/>
              </a:ext>
            </a:extLst>
          </p:cNvPr>
          <p:cNvSpPr/>
          <p:nvPr/>
        </p:nvSpPr>
        <p:spPr>
          <a:xfrm>
            <a:off x="6146052" y="5915200"/>
            <a:ext cx="4100968" cy="216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2400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8EB4C6-B6E9-499E-8E6E-D7C915DA597F}"/>
              </a:ext>
            </a:extLst>
          </p:cNvPr>
          <p:cNvSpPr/>
          <p:nvPr/>
        </p:nvSpPr>
        <p:spPr>
          <a:xfrm>
            <a:off x="1792142" y="2170522"/>
            <a:ext cx="8487205" cy="134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288000" rtlCol="0" anchor="t"/>
          <a:lstStyle/>
          <a:p>
            <a:pPr algn="ctr"/>
            <a:r>
              <a:rPr lang="en-US" altLang="ko-KR" sz="24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Core entity</a:t>
            </a:r>
            <a:endParaRPr lang="en-US" altLang="ko-KR" sz="2400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8B2679F-4F2D-4446-A977-433B955E9EC0}"/>
              </a:ext>
            </a:extLst>
          </p:cNvPr>
          <p:cNvSpPr/>
          <p:nvPr/>
        </p:nvSpPr>
        <p:spPr>
          <a:xfrm>
            <a:off x="1792142" y="793464"/>
            <a:ext cx="8487205" cy="825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288000" rtlCol="0" anchor="ctr"/>
          <a:lstStyle/>
          <a:p>
            <a:pPr algn="ctr"/>
            <a:endParaRPr lang="en-GB" altLang="ko-KR" sz="2400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altLang="ko-KR" sz="24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User entity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3FE2C54-D00C-4258-920E-F13F1390660B}"/>
              </a:ext>
            </a:extLst>
          </p:cNvPr>
          <p:cNvCxnSpPr>
            <a:cxnSpLocks/>
          </p:cNvCxnSpPr>
          <p:nvPr/>
        </p:nvCxnSpPr>
        <p:spPr>
          <a:xfrm>
            <a:off x="5600735" y="1613410"/>
            <a:ext cx="8632" cy="5463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5BC895-8719-48DF-9590-AEED4D38DC80}"/>
              </a:ext>
            </a:extLst>
          </p:cNvPr>
          <p:cNvSpPr txBox="1"/>
          <p:nvPr/>
        </p:nvSpPr>
        <p:spPr>
          <a:xfrm>
            <a:off x="4155794" y="1701604"/>
            <a:ext cx="15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User network</a:t>
            </a:r>
            <a:endParaRPr lang="ko-KR" altLang="en-US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2BEF75B-6F25-483B-95FD-9C3AFF07BF70}"/>
              </a:ext>
            </a:extLst>
          </p:cNvPr>
          <p:cNvSpPr/>
          <p:nvPr/>
        </p:nvSpPr>
        <p:spPr>
          <a:xfrm>
            <a:off x="423540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MES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172DFED-90AF-4271-90D7-A9F9ECFF3269}"/>
              </a:ext>
            </a:extLst>
          </p:cNvPr>
          <p:cNvSpPr/>
          <p:nvPr/>
        </p:nvSpPr>
        <p:spPr>
          <a:xfrm>
            <a:off x="538013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ERP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E21386B-6355-4965-B411-926502B2A679}"/>
              </a:ext>
            </a:extLst>
          </p:cNvPr>
          <p:cNvSpPr/>
          <p:nvPr/>
        </p:nvSpPr>
        <p:spPr>
          <a:xfrm>
            <a:off x="801756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Other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Twin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A4ABE65-6E3D-4190-8362-2BA3F446C63B}"/>
              </a:ext>
            </a:extLst>
          </p:cNvPr>
          <p:cNvSpPr/>
          <p:nvPr/>
        </p:nvSpPr>
        <p:spPr>
          <a:xfrm>
            <a:off x="3090671" y="647249"/>
            <a:ext cx="788936" cy="46421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UI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27E16B-F8EA-459D-B0E3-4577A8E1E98F}"/>
              </a:ext>
            </a:extLst>
          </p:cNvPr>
          <p:cNvSpPr/>
          <p:nvPr/>
        </p:nvSpPr>
        <p:spPr>
          <a:xfrm>
            <a:off x="6307762" y="422066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Access network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CD4CAE1-C5F9-4E02-B90A-5C9CC6E75557}"/>
              </a:ext>
            </a:extLst>
          </p:cNvPr>
          <p:cNvSpPr/>
          <p:nvPr/>
        </p:nvSpPr>
        <p:spPr>
          <a:xfrm>
            <a:off x="6524861" y="647249"/>
            <a:ext cx="113690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Other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Sources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EC9E9C-18F3-4CCD-B94F-6DBF1EC4768B}"/>
              </a:ext>
            </a:extLst>
          </p:cNvPr>
          <p:cNvSpPr/>
          <p:nvPr/>
        </p:nvSpPr>
        <p:spPr>
          <a:xfrm>
            <a:off x="7715465" y="2682467"/>
            <a:ext cx="2380456" cy="59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1400"/>
              </a:lnSpc>
            </a:pPr>
            <a:r>
              <a:rPr lang="en-GB" altLang="ko-KR" sz="1600" spc="-2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Resource access &amp; interchange</a:t>
            </a:r>
          </a:p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sub-entity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1B67FC9-6170-4A0E-97DB-6D0D41D39AF0}"/>
              </a:ext>
            </a:extLst>
          </p:cNvPr>
          <p:cNvSpPr/>
          <p:nvPr/>
        </p:nvSpPr>
        <p:spPr>
          <a:xfrm>
            <a:off x="2050436" y="2682467"/>
            <a:ext cx="2380456" cy="59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Operation &amp; management </a:t>
            </a:r>
          </a:p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sub-entity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AFB93C-BAEA-4CF9-917B-DBF8DD2CEC07}"/>
              </a:ext>
            </a:extLst>
          </p:cNvPr>
          <p:cNvSpPr/>
          <p:nvPr/>
        </p:nvSpPr>
        <p:spPr>
          <a:xfrm>
            <a:off x="4882951" y="2682467"/>
            <a:ext cx="2380456" cy="59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Application &amp; service</a:t>
            </a:r>
          </a:p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sub-entity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0D4E08B-436D-4F8B-B8CF-085CF051E8C4}"/>
              </a:ext>
            </a:extLst>
          </p:cNvPr>
          <p:cNvSpPr/>
          <p:nvPr/>
        </p:nvSpPr>
        <p:spPr>
          <a:xfrm>
            <a:off x="1720329" y="5913669"/>
            <a:ext cx="4257128" cy="8058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OME</a:t>
            </a:r>
            <a:endParaRPr lang="ko-KR" altLang="en-US" sz="2400" b="1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그래픽 17" descr="상자">
            <a:extLst>
              <a:ext uri="{FF2B5EF4-FFF2-40B4-BE49-F238E27FC236}">
                <a16:creationId xmlns:a16="http://schemas.microsoft.com/office/drawing/2014/main" id="{E06648BE-F251-4320-BA18-9066DBA6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312" y="6228314"/>
            <a:ext cx="489134" cy="489134"/>
          </a:xfrm>
          <a:prstGeom prst="rect">
            <a:avLst/>
          </a:prstGeom>
        </p:spPr>
      </p:pic>
      <p:pic>
        <p:nvPicPr>
          <p:cNvPr id="19" name="그래픽 18" descr="건설 근로자">
            <a:extLst>
              <a:ext uri="{FF2B5EF4-FFF2-40B4-BE49-F238E27FC236}">
                <a16:creationId xmlns:a16="http://schemas.microsoft.com/office/drawing/2014/main" id="{D745E651-0598-4687-88FB-783980EE6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8069" y="6187061"/>
            <a:ext cx="566323" cy="566323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1621031-0566-43B5-8D32-37CF96DF836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855520" y="3648076"/>
            <a:ext cx="3676" cy="62182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6750650-905D-4068-A027-7F5D870C3956}"/>
              </a:ext>
            </a:extLst>
          </p:cNvPr>
          <p:cNvSpPr/>
          <p:nvPr/>
        </p:nvSpPr>
        <p:spPr>
          <a:xfrm>
            <a:off x="1792143" y="4408643"/>
            <a:ext cx="4185314" cy="85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DCDCE</a:t>
            </a:r>
          </a:p>
          <a:p>
            <a:pPr algn="ctr"/>
            <a:r>
              <a:rPr lang="en-GB" altLang="ko-KR" i="1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</a:t>
            </a:r>
            <a:r>
              <a:rPr lang="en-GB" altLang="ko-KR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data collect only</a:t>
            </a:r>
            <a:r>
              <a:rPr lang="en-GB" altLang="ko-KR" i="1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9714439-C623-4B77-82FF-4BD0A529C5A1}"/>
              </a:ext>
            </a:extLst>
          </p:cNvPr>
          <p:cNvSpPr/>
          <p:nvPr/>
        </p:nvSpPr>
        <p:spPr>
          <a:xfrm>
            <a:off x="2032920" y="5172813"/>
            <a:ext cx="3645200" cy="2043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200" dirty="0">
                <a:latin typeface="Arial Narrow" panose="020B0606020202030204" pitchFamily="34" charset="0"/>
                <a:cs typeface="Calibri" panose="020F0502020204030204" pitchFamily="34" charset="0"/>
              </a:rPr>
              <a:t>Adaptation, protocol translation</a:t>
            </a:r>
            <a:endParaRPr lang="ko-KR" altLang="en-US" sz="12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F41CEB6-D9B9-4FE5-81C4-336E831941CC}"/>
              </a:ext>
            </a:extLst>
          </p:cNvPr>
          <p:cNvSpPr/>
          <p:nvPr/>
        </p:nvSpPr>
        <p:spPr>
          <a:xfrm>
            <a:off x="2036596" y="4269900"/>
            <a:ext cx="3645200" cy="2043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MTConnect agent, </a:t>
            </a:r>
            <a:r>
              <a:rPr lang="en-US" altLang="ko-KR" sz="12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UMATI agent, ISA-88 state machine </a:t>
            </a:r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A2AE9A6-F4D6-4433-9282-2B448172F3AF}"/>
              </a:ext>
            </a:extLst>
          </p:cNvPr>
          <p:cNvSpPr/>
          <p:nvPr/>
        </p:nvSpPr>
        <p:spPr>
          <a:xfrm>
            <a:off x="2953006" y="3402574"/>
            <a:ext cx="6246949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MTConnect client, UMATI client, ISA-88 client, …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4BD8E34-C694-45AE-B319-FCF60AA66C79}"/>
              </a:ext>
            </a:extLst>
          </p:cNvPr>
          <p:cNvSpPr/>
          <p:nvPr/>
        </p:nvSpPr>
        <p:spPr>
          <a:xfrm>
            <a:off x="5988247" y="1533162"/>
            <a:ext cx="1006561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 Client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8A40B7DB-32D9-4717-A50D-FA64CEE7E508}"/>
              </a:ext>
            </a:extLst>
          </p:cNvPr>
          <p:cNvSpPr/>
          <p:nvPr/>
        </p:nvSpPr>
        <p:spPr>
          <a:xfrm>
            <a:off x="5975640" y="1979358"/>
            <a:ext cx="1021544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9A27AB5-D643-4054-A2E0-08AECFB168B5}"/>
              </a:ext>
            </a:extLst>
          </p:cNvPr>
          <p:cNvSpPr/>
          <p:nvPr/>
        </p:nvSpPr>
        <p:spPr>
          <a:xfrm>
            <a:off x="2250785" y="378442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Access network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DFC32FA-1A95-463C-BD15-55CAB0555FC9}"/>
              </a:ext>
            </a:extLst>
          </p:cNvPr>
          <p:cNvSpPr/>
          <p:nvPr/>
        </p:nvSpPr>
        <p:spPr>
          <a:xfrm>
            <a:off x="1847410" y="5491760"/>
            <a:ext cx="181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Proximity 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455C82-0CB7-4DF4-B610-50FD84B95467}"/>
              </a:ext>
            </a:extLst>
          </p:cNvPr>
          <p:cNvSpPr txBox="1"/>
          <p:nvPr/>
        </p:nvSpPr>
        <p:spPr>
          <a:xfrm>
            <a:off x="3634771" y="5390449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400" b="1" i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EtherCAT, OPC-UA,</a:t>
            </a:r>
          </a:p>
          <a:p>
            <a:r>
              <a:rPr lang="en-US" altLang="ko-KR" dirty="0"/>
              <a:t>Profinet, Modbus, …</a:t>
            </a:r>
            <a:endParaRPr lang="ko-KR" altLang="en-US" dirty="0"/>
          </a:p>
        </p:txBody>
      </p:sp>
      <p:pic>
        <p:nvPicPr>
          <p:cNvPr id="30" name="그래픽 29" descr="금괴">
            <a:extLst>
              <a:ext uri="{FF2B5EF4-FFF2-40B4-BE49-F238E27FC236}">
                <a16:creationId xmlns:a16="http://schemas.microsoft.com/office/drawing/2014/main" id="{1DCEB365-EA32-4C99-8E1C-63E3BB2C5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1367" y="6211763"/>
            <a:ext cx="544327" cy="5443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DADE3F4-70CE-4A34-8F14-0D4C65F7F7E9}"/>
              </a:ext>
            </a:extLst>
          </p:cNvPr>
          <p:cNvSpPr txBox="1"/>
          <p:nvPr/>
        </p:nvSpPr>
        <p:spPr>
          <a:xfrm>
            <a:off x="1936765" y="1771525"/>
            <a:ext cx="17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Service network</a:t>
            </a:r>
            <a:endParaRPr lang="ko-KR" altLang="en-US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B43058A-CD66-4950-B291-15875B98D9F6}"/>
              </a:ext>
            </a:extLst>
          </p:cNvPr>
          <p:cNvGrpSpPr/>
          <p:nvPr/>
        </p:nvGrpSpPr>
        <p:grpSpPr>
          <a:xfrm>
            <a:off x="1970161" y="4560857"/>
            <a:ext cx="489135" cy="541271"/>
            <a:chOff x="9421209" y="5888049"/>
            <a:chExt cx="741384" cy="925315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C9A2684C-D528-4E4C-9288-F0DCBBB91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65" b="58514"/>
            <a:stretch/>
          </p:blipFill>
          <p:spPr>
            <a:xfrm>
              <a:off x="9834563" y="5888049"/>
              <a:ext cx="305619" cy="266730"/>
            </a:xfrm>
            <a:prstGeom prst="rect">
              <a:avLst/>
            </a:prstGeom>
          </p:spPr>
        </p:pic>
        <p:pic>
          <p:nvPicPr>
            <p:cNvPr id="34" name="그래픽 33" descr="온도계">
              <a:extLst>
                <a:ext uri="{FF2B5EF4-FFF2-40B4-BE49-F238E27FC236}">
                  <a16:creationId xmlns:a16="http://schemas.microsoft.com/office/drawing/2014/main" id="{03B19513-C2FD-426F-979A-0DD91B667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1209" y="6071980"/>
              <a:ext cx="741384" cy="741384"/>
            </a:xfrm>
            <a:prstGeom prst="rect">
              <a:avLst/>
            </a:prstGeom>
          </p:spPr>
        </p:pic>
      </p:grpSp>
      <p:pic>
        <p:nvPicPr>
          <p:cNvPr id="35" name="그래픽 34" descr="전원">
            <a:extLst>
              <a:ext uri="{FF2B5EF4-FFF2-40B4-BE49-F238E27FC236}">
                <a16:creationId xmlns:a16="http://schemas.microsoft.com/office/drawing/2014/main" id="{6CCDD214-43A7-4E30-B990-66058C6B78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54992" y="4673702"/>
            <a:ext cx="392880" cy="39288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A9D1BCF-86BE-461E-A4E4-DE9F6680F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414" y="4601158"/>
            <a:ext cx="535283" cy="492932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167821B6-E9CB-4B8A-A0DF-13442CD79768}"/>
              </a:ext>
            </a:extLst>
          </p:cNvPr>
          <p:cNvGrpSpPr/>
          <p:nvPr/>
        </p:nvGrpSpPr>
        <p:grpSpPr>
          <a:xfrm>
            <a:off x="2510520" y="4647691"/>
            <a:ext cx="650577" cy="425000"/>
            <a:chOff x="4824672" y="335490"/>
            <a:chExt cx="932290" cy="578582"/>
          </a:xfrm>
        </p:grpSpPr>
        <p:pic>
          <p:nvPicPr>
            <p:cNvPr id="38" name="그래픽 37" descr="무선">
              <a:extLst>
                <a:ext uri="{FF2B5EF4-FFF2-40B4-BE49-F238E27FC236}">
                  <a16:creationId xmlns:a16="http://schemas.microsoft.com/office/drawing/2014/main" id="{BFAF492F-ACFB-45AD-8203-B2F32A04D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8079185">
              <a:off x="5193404" y="341700"/>
              <a:ext cx="563558" cy="563558"/>
            </a:xfrm>
            <a:prstGeom prst="rect">
              <a:avLst/>
            </a:prstGeom>
          </p:spPr>
        </p:pic>
        <p:pic>
          <p:nvPicPr>
            <p:cNvPr id="39" name="그래픽 38" descr="심장 박동">
              <a:extLst>
                <a:ext uri="{FF2B5EF4-FFF2-40B4-BE49-F238E27FC236}">
                  <a16:creationId xmlns:a16="http://schemas.microsoft.com/office/drawing/2014/main" id="{1EE012AD-BB21-4392-A0AD-4B5C72E83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r="5470"/>
            <a:stretch/>
          </p:blipFill>
          <p:spPr>
            <a:xfrm>
              <a:off x="4824672" y="335490"/>
              <a:ext cx="435212" cy="578582"/>
            </a:xfrm>
            <a:prstGeom prst="rect">
              <a:avLst/>
            </a:prstGeom>
          </p:spPr>
        </p:pic>
      </p:grpSp>
      <p:cxnSp>
        <p:nvCxnSpPr>
          <p:cNvPr id="40" name="직선 화살표 연결선 27">
            <a:extLst>
              <a:ext uri="{FF2B5EF4-FFF2-40B4-BE49-F238E27FC236}">
                <a16:creationId xmlns:a16="http://schemas.microsoft.com/office/drawing/2014/main" id="{AFDFF259-53EB-41D0-9D66-C83FCCD605E3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92140" y="2159728"/>
            <a:ext cx="252000" cy="252000"/>
          </a:xfrm>
          <a:prstGeom prst="curvedConnector4">
            <a:avLst>
              <a:gd name="adj1" fmla="val -90714"/>
              <a:gd name="adj2" fmla="val 190714"/>
            </a:avLst>
          </a:prstGeom>
          <a:ln w="381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949D0F7-3AD3-4CC4-9FFA-94E1891DF529}"/>
              </a:ext>
            </a:extLst>
          </p:cNvPr>
          <p:cNvSpPr txBox="1"/>
          <p:nvPr/>
        </p:nvSpPr>
        <p:spPr>
          <a:xfrm>
            <a:off x="8121240" y="3881333"/>
            <a:ext cx="3317898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36000" rIns="36000" bIns="36000" rtlCol="0">
            <a:spAutoFit/>
          </a:bodyPr>
          <a:lstStyle/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DCDCE: </a:t>
            </a:r>
            <a:r>
              <a:rPr lang="en-US" altLang="ko-KR" sz="1400" spc="-40" dirty="0">
                <a:latin typeface="Arial Narrow" panose="020B0606020202030204" pitchFamily="34" charset="0"/>
                <a:cs typeface="Calibri" panose="020F0502020204030204" pitchFamily="34" charset="0"/>
              </a:rPr>
              <a:t>Data collection and device control entity</a:t>
            </a:r>
          </a:p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OME: Observable manufacturing element</a:t>
            </a:r>
          </a:p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              (solid line): within scope of Digital Twin</a:t>
            </a:r>
          </a:p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              (dotted line): out of scope of Digital Twin</a:t>
            </a:r>
          </a:p>
          <a:p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Italic</a:t>
            </a:r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altLang="ko-KR" sz="1400" b="1" i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Example protocol/implementation</a:t>
            </a:r>
            <a:endParaRPr lang="ko-KR" altLang="en-US" sz="14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6E0A8168-0766-4EA3-88A7-382625C22E4A}"/>
              </a:ext>
            </a:extLst>
          </p:cNvPr>
          <p:cNvCxnSpPr>
            <a:cxnSpLocks/>
          </p:cNvCxnSpPr>
          <p:nvPr/>
        </p:nvCxnSpPr>
        <p:spPr>
          <a:xfrm flipH="1">
            <a:off x="8201845" y="4492779"/>
            <a:ext cx="5171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36139E1F-EB07-4D6C-B79E-D888C0ED3A70}"/>
              </a:ext>
            </a:extLst>
          </p:cNvPr>
          <p:cNvCxnSpPr>
            <a:cxnSpLocks/>
          </p:cNvCxnSpPr>
          <p:nvPr/>
        </p:nvCxnSpPr>
        <p:spPr>
          <a:xfrm flipH="1">
            <a:off x="8223054" y="4703915"/>
            <a:ext cx="51714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그래픽 43" descr="데이터베이스">
            <a:extLst>
              <a:ext uri="{FF2B5EF4-FFF2-40B4-BE49-F238E27FC236}">
                <a16:creationId xmlns:a16="http://schemas.microsoft.com/office/drawing/2014/main" id="{E8B62CDA-170E-4F21-833F-E6E4656A45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85052" y="1601486"/>
            <a:ext cx="914400" cy="532449"/>
          </a:xfrm>
          <a:prstGeom prst="rect">
            <a:avLst/>
          </a:prstGeom>
        </p:spPr>
      </p:pic>
      <p:cxnSp>
        <p:nvCxnSpPr>
          <p:cNvPr id="45" name="직선 화살표 연결선 29">
            <a:extLst>
              <a:ext uri="{FF2B5EF4-FFF2-40B4-BE49-F238E27FC236}">
                <a16:creationId xmlns:a16="http://schemas.microsoft.com/office/drawing/2014/main" id="{7D4A437C-34EE-46E0-AD25-3FC2E2DAD81D}"/>
              </a:ext>
            </a:extLst>
          </p:cNvPr>
          <p:cNvCxnSpPr>
            <a:cxnSpLocks/>
            <a:stCxn id="44" idx="0"/>
          </p:cNvCxnSpPr>
          <p:nvPr/>
        </p:nvCxnSpPr>
        <p:spPr>
          <a:xfrm rot="16200000" flipV="1">
            <a:off x="10346174" y="1305407"/>
            <a:ext cx="229252" cy="362905"/>
          </a:xfrm>
          <a:prstGeom prst="curved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직선 화살표 연결선 29">
            <a:extLst>
              <a:ext uri="{FF2B5EF4-FFF2-40B4-BE49-F238E27FC236}">
                <a16:creationId xmlns:a16="http://schemas.microsoft.com/office/drawing/2014/main" id="{D847019F-4329-41E5-A410-A163DE9418EA}"/>
              </a:ext>
            </a:extLst>
          </p:cNvPr>
          <p:cNvCxnSpPr>
            <a:cxnSpLocks/>
            <a:stCxn id="4" idx="3"/>
            <a:endCxn id="58" idx="2"/>
          </p:cNvCxnSpPr>
          <p:nvPr/>
        </p:nvCxnSpPr>
        <p:spPr>
          <a:xfrm flipV="1">
            <a:off x="10279347" y="2515966"/>
            <a:ext cx="374338" cy="327531"/>
          </a:xfrm>
          <a:prstGeom prst="curvedConnector2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66DC9D78-345E-4891-AED8-09686DF93AAA}"/>
              </a:ext>
            </a:extLst>
          </p:cNvPr>
          <p:cNvSpPr/>
          <p:nvPr/>
        </p:nvSpPr>
        <p:spPr>
          <a:xfrm>
            <a:off x="7224247" y="1972115"/>
            <a:ext cx="2380456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Open API, administration shell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BAF7574-0950-4B4B-B415-BD25364A0EF1}"/>
              </a:ext>
            </a:extLst>
          </p:cNvPr>
          <p:cNvSpPr/>
          <p:nvPr/>
        </p:nvSpPr>
        <p:spPr>
          <a:xfrm>
            <a:off x="6146052" y="5419809"/>
            <a:ext cx="4099522" cy="705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DCDCE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BCE68E4C-E09D-4E7A-BB7A-FBD7CF268C86}"/>
              </a:ext>
            </a:extLst>
          </p:cNvPr>
          <p:cNvSpPr/>
          <p:nvPr/>
        </p:nvSpPr>
        <p:spPr>
          <a:xfrm>
            <a:off x="6430045" y="5238247"/>
            <a:ext cx="3472019" cy="2043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MTConnect agent, </a:t>
            </a:r>
            <a:r>
              <a:rPr lang="en-US" altLang="ko-KR" sz="12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UMATI agent, ISA-88 state machine </a:t>
            </a:r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1E2F458-8374-431C-B958-3F2951F89A98}"/>
              </a:ext>
            </a:extLst>
          </p:cNvPr>
          <p:cNvGrpSpPr/>
          <p:nvPr/>
        </p:nvGrpSpPr>
        <p:grpSpPr>
          <a:xfrm>
            <a:off x="6237059" y="5472950"/>
            <a:ext cx="489135" cy="541271"/>
            <a:chOff x="9421209" y="5888049"/>
            <a:chExt cx="741384" cy="925315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BD355F0-E369-4A00-BF21-B9EF5AF89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65" b="58514"/>
            <a:stretch/>
          </p:blipFill>
          <p:spPr>
            <a:xfrm>
              <a:off x="9834563" y="5888049"/>
              <a:ext cx="305619" cy="266730"/>
            </a:xfrm>
            <a:prstGeom prst="rect">
              <a:avLst/>
            </a:prstGeom>
          </p:spPr>
        </p:pic>
        <p:pic>
          <p:nvPicPr>
            <p:cNvPr id="52" name="그래픽 51" descr="온도계">
              <a:extLst>
                <a:ext uri="{FF2B5EF4-FFF2-40B4-BE49-F238E27FC236}">
                  <a16:creationId xmlns:a16="http://schemas.microsoft.com/office/drawing/2014/main" id="{A43D1FB5-5A9F-4444-8D73-1D34E95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1209" y="6071980"/>
              <a:ext cx="741384" cy="741384"/>
            </a:xfrm>
            <a:prstGeom prst="rect">
              <a:avLst/>
            </a:prstGeom>
          </p:spPr>
        </p:pic>
      </p:grpSp>
      <p:pic>
        <p:nvPicPr>
          <p:cNvPr id="53" name="그래픽 52" descr="전원">
            <a:extLst>
              <a:ext uri="{FF2B5EF4-FFF2-40B4-BE49-F238E27FC236}">
                <a16:creationId xmlns:a16="http://schemas.microsoft.com/office/drawing/2014/main" id="{8C0BCF6E-8F8A-4079-915B-4175EDE1B6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0686" y="5604484"/>
            <a:ext cx="392880" cy="39288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31397BC-44D7-4831-A602-8294CEA6E37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4340" y="5513376"/>
            <a:ext cx="535283" cy="492932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76DD3B8E-3615-4128-88C3-BD34B53CD122}"/>
              </a:ext>
            </a:extLst>
          </p:cNvPr>
          <p:cNvGrpSpPr/>
          <p:nvPr/>
        </p:nvGrpSpPr>
        <p:grpSpPr>
          <a:xfrm>
            <a:off x="6826214" y="5578473"/>
            <a:ext cx="650577" cy="425000"/>
            <a:chOff x="4824672" y="335490"/>
            <a:chExt cx="932290" cy="578582"/>
          </a:xfrm>
        </p:grpSpPr>
        <p:pic>
          <p:nvPicPr>
            <p:cNvPr id="56" name="그래픽 55" descr="무선">
              <a:extLst>
                <a:ext uri="{FF2B5EF4-FFF2-40B4-BE49-F238E27FC236}">
                  <a16:creationId xmlns:a16="http://schemas.microsoft.com/office/drawing/2014/main" id="{174E873C-9873-41BC-B224-4D9C4E399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8079185">
              <a:off x="5193404" y="341700"/>
              <a:ext cx="563558" cy="563558"/>
            </a:xfrm>
            <a:prstGeom prst="rect">
              <a:avLst/>
            </a:prstGeom>
          </p:spPr>
        </p:pic>
        <p:pic>
          <p:nvPicPr>
            <p:cNvPr id="57" name="그래픽 56" descr="심장 박동">
              <a:extLst>
                <a:ext uri="{FF2B5EF4-FFF2-40B4-BE49-F238E27FC236}">
                  <a16:creationId xmlns:a16="http://schemas.microsoft.com/office/drawing/2014/main" id="{D6A7E990-BED1-4565-9351-B6E24F2A9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r="5470"/>
            <a:stretch/>
          </p:blipFill>
          <p:spPr>
            <a:xfrm>
              <a:off x="4824672" y="335490"/>
              <a:ext cx="435212" cy="578582"/>
            </a:xfrm>
            <a:prstGeom prst="rect">
              <a:avLst/>
            </a:prstGeom>
          </p:spPr>
        </p:pic>
      </p:grpSp>
      <p:pic>
        <p:nvPicPr>
          <p:cNvPr id="58" name="그래픽 57" descr="클라우드 동기화">
            <a:extLst>
              <a:ext uri="{FF2B5EF4-FFF2-40B4-BE49-F238E27FC236}">
                <a16:creationId xmlns:a16="http://schemas.microsoft.com/office/drawing/2014/main" id="{44DD0C0C-68B3-424A-BEAC-554E971834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18366" b="21473"/>
          <a:stretch/>
        </p:blipFill>
        <p:spPr>
          <a:xfrm>
            <a:off x="10342538" y="2130871"/>
            <a:ext cx="622294" cy="38509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095EA47-9A2D-465D-BA79-0365DBE6A0F4}"/>
              </a:ext>
            </a:extLst>
          </p:cNvPr>
          <p:cNvSpPr txBox="1"/>
          <p:nvPr/>
        </p:nvSpPr>
        <p:spPr>
          <a:xfrm>
            <a:off x="10721702" y="1979358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/>
            </a:lvl1pPr>
          </a:lstStyle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cloud</a:t>
            </a:r>
            <a:endParaRPr lang="ko-KR" altLang="en-US" sz="1400" b="1" i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직선 화살표 연결선 205">
            <a:extLst>
              <a:ext uri="{FF2B5EF4-FFF2-40B4-BE49-F238E27FC236}">
                <a16:creationId xmlns:a16="http://schemas.microsoft.com/office/drawing/2014/main" id="{7EFA97E1-15DB-47DD-87D6-3EDB0E75C9A2}"/>
              </a:ext>
            </a:extLst>
          </p:cNvPr>
          <p:cNvCxnSpPr>
            <a:cxnSpLocks/>
            <a:stCxn id="5" idx="3"/>
            <a:endCxn id="48" idx="3"/>
          </p:cNvCxnSpPr>
          <p:nvPr/>
        </p:nvCxnSpPr>
        <p:spPr>
          <a:xfrm flipH="1">
            <a:off x="10245574" y="1206175"/>
            <a:ext cx="33773" cy="4566253"/>
          </a:xfrm>
          <a:prstGeom prst="bentConnector3">
            <a:avLst>
              <a:gd name="adj1" fmla="val -366519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72AE39-A2A7-41DE-AD79-959F1A24E8B2}"/>
              </a:ext>
            </a:extLst>
          </p:cNvPr>
          <p:cNvSpPr/>
          <p:nvPr/>
        </p:nvSpPr>
        <p:spPr>
          <a:xfrm>
            <a:off x="9162288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Super-visor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1917616-DA5D-4770-82FE-1F1CFAA48B16}"/>
              </a:ext>
            </a:extLst>
          </p:cNvPr>
          <p:cNvSpPr/>
          <p:nvPr/>
        </p:nvSpPr>
        <p:spPr>
          <a:xfrm rot="5400000">
            <a:off x="10899999" y="3300883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Access network</a:t>
            </a:r>
            <a:endParaRPr lang="ko-KR" altLang="en-US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8B2CD1C2-2E04-4056-9E08-1F9D62EF9749}"/>
              </a:ext>
            </a:extLst>
          </p:cNvPr>
          <p:cNvCxnSpPr>
            <a:cxnSpLocks/>
          </p:cNvCxnSpPr>
          <p:nvPr/>
        </p:nvCxnSpPr>
        <p:spPr>
          <a:xfrm>
            <a:off x="3654679" y="5380495"/>
            <a:ext cx="0" cy="53812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직선 화살표 연결선 205">
            <a:extLst>
              <a:ext uri="{FF2B5EF4-FFF2-40B4-BE49-F238E27FC236}">
                <a16:creationId xmlns:a16="http://schemas.microsoft.com/office/drawing/2014/main" id="{63110B37-722E-4D4D-B871-091BB2E377B6}"/>
              </a:ext>
            </a:extLst>
          </p:cNvPr>
          <p:cNvCxnSpPr>
            <a:cxnSpLocks/>
            <a:stCxn id="5" idx="1"/>
            <a:endCxn id="17" idx="1"/>
          </p:cNvCxnSpPr>
          <p:nvPr/>
        </p:nvCxnSpPr>
        <p:spPr>
          <a:xfrm rot="10800000" flipV="1">
            <a:off x="1720330" y="1206174"/>
            <a:ext cx="71813" cy="5110411"/>
          </a:xfrm>
          <a:prstGeom prst="bentConnector3">
            <a:avLst>
              <a:gd name="adj1" fmla="val 695133"/>
            </a:avLst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05100C4-3470-402C-B410-8B3D399F2984}"/>
              </a:ext>
            </a:extLst>
          </p:cNvPr>
          <p:cNvSpPr/>
          <p:nvPr/>
        </p:nvSpPr>
        <p:spPr>
          <a:xfrm rot="5400000">
            <a:off x="54763" y="3734513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 Narrow" panose="020B0606020202030204" pitchFamily="34" charset="0"/>
                <a:cs typeface="Calibri" panose="020F0502020204030204" pitchFamily="34" charset="0"/>
              </a:rPr>
              <a:t>Legacy communication channel</a:t>
            </a:r>
            <a:endParaRPr lang="ko-KR" altLang="en-US" dirty="0"/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E06F3E75-381C-4E5A-A5C6-01E9C382E6BA}"/>
              </a:ext>
            </a:extLst>
          </p:cNvPr>
          <p:cNvCxnSpPr>
            <a:cxnSpLocks/>
          </p:cNvCxnSpPr>
          <p:nvPr/>
        </p:nvCxnSpPr>
        <p:spPr>
          <a:xfrm flipH="1">
            <a:off x="7892971" y="3650851"/>
            <a:ext cx="6887" cy="157900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7" name="그래픽 66" descr="로봇">
            <a:extLst>
              <a:ext uri="{FF2B5EF4-FFF2-40B4-BE49-F238E27FC236}">
                <a16:creationId xmlns:a16="http://schemas.microsoft.com/office/drawing/2014/main" id="{23D9D377-5AF4-46BD-96DE-0A31AACAF8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21104" y="6121813"/>
            <a:ext cx="609303" cy="609303"/>
          </a:xfrm>
          <a:prstGeom prst="rect">
            <a:avLst/>
          </a:prstGeom>
        </p:spPr>
      </p:pic>
      <p:pic>
        <p:nvPicPr>
          <p:cNvPr id="68" name="그래픽 67" descr="트럭">
            <a:extLst>
              <a:ext uri="{FF2B5EF4-FFF2-40B4-BE49-F238E27FC236}">
                <a16:creationId xmlns:a16="http://schemas.microsoft.com/office/drawing/2014/main" id="{B41A1213-77C7-4DFB-8B75-EECD10BBE9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588941" y="6113853"/>
            <a:ext cx="626245" cy="626245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E1CAB470-0852-44D3-9903-DD2BDE06E431}"/>
              </a:ext>
            </a:extLst>
          </p:cNvPr>
          <p:cNvSpPr/>
          <p:nvPr/>
        </p:nvSpPr>
        <p:spPr>
          <a:xfrm>
            <a:off x="194594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PLM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408F546B-FA3D-4CAE-8C11-C406CFD7AB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72464" y="6014909"/>
            <a:ext cx="327979" cy="630729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10E6AB24-71FF-4003-80C5-994A71B330C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47949" y="6155645"/>
            <a:ext cx="286280" cy="55053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CFBD5205-5DCE-46A9-A228-6E8A540A81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5651" y="6194644"/>
            <a:ext cx="726932" cy="51292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39B4642-33CB-4896-A0DD-6A404D228331}"/>
              </a:ext>
            </a:extLst>
          </p:cNvPr>
          <p:cNvSpPr txBox="1"/>
          <p:nvPr/>
        </p:nvSpPr>
        <p:spPr>
          <a:xfrm>
            <a:off x="0" y="0"/>
            <a:ext cx="217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ISO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23247-4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Figure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A.1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6444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BAB31799-CD14-4E22-BCD4-A841D382CA32}"/>
              </a:ext>
            </a:extLst>
          </p:cNvPr>
          <p:cNvSpPr txBox="1">
            <a:spLocks/>
          </p:cNvSpPr>
          <p:nvPr/>
        </p:nvSpPr>
        <p:spPr bwMode="auto">
          <a:xfrm>
            <a:off x="-22810" y="253498"/>
            <a:ext cx="11910010" cy="5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28600" rIns="45720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Use Case 1 – flexible schedule for robot drill &amp; fill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6E0881-04F1-4AC5-9E40-D0AEEB43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86" y="1132655"/>
            <a:ext cx="3964926" cy="2973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AAD4B-37F3-45C7-A139-3EA8AB1C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2" y="4403940"/>
            <a:ext cx="5406673" cy="19776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826EA1-AE51-4DFA-9716-BC9B0F4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86" y="1116266"/>
            <a:ext cx="5299523" cy="32170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013930-3C05-445F-899B-EBC413862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086" y="4178203"/>
            <a:ext cx="4001542" cy="24291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8EB517-6B4E-4F4C-88FF-A8B3B5DE4262}"/>
              </a:ext>
            </a:extLst>
          </p:cNvPr>
          <p:cNvSpPr txBox="1"/>
          <p:nvPr/>
        </p:nvSpPr>
        <p:spPr>
          <a:xfrm>
            <a:off x="1294293" y="6419836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On-shoring can increase by 50% </a:t>
            </a:r>
          </a:p>
        </p:txBody>
      </p:sp>
    </p:spTree>
    <p:extLst>
      <p:ext uri="{BB962C8B-B14F-4D97-AF65-F5344CB8AC3E}">
        <p14:creationId xmlns:p14="http://schemas.microsoft.com/office/powerpoint/2010/main" val="15128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5">
            <a:extLst>
              <a:ext uri="{FF2B5EF4-FFF2-40B4-BE49-F238E27FC236}">
                <a16:creationId xmlns:a16="http://schemas.microsoft.com/office/drawing/2014/main" id="{749913C1-3A5E-4B6D-92FB-96316C1AC593}"/>
              </a:ext>
            </a:extLst>
          </p:cNvPr>
          <p:cNvSpPr/>
          <p:nvPr/>
        </p:nvSpPr>
        <p:spPr>
          <a:xfrm>
            <a:off x="2842198" y="5471114"/>
            <a:ext cx="8716780" cy="12395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OME</a:t>
            </a: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2E9AC1E8-C02F-486D-BCFB-D4A5DEBC8FA0}"/>
              </a:ext>
            </a:extLst>
          </p:cNvPr>
          <p:cNvSpPr/>
          <p:nvPr/>
        </p:nvSpPr>
        <p:spPr>
          <a:xfrm>
            <a:off x="2998877" y="5861963"/>
            <a:ext cx="1932852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Robot1</a:t>
            </a: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8E3B9783-8607-499D-A39B-B7150F658DDD}"/>
              </a:ext>
            </a:extLst>
          </p:cNvPr>
          <p:cNvSpPr/>
          <p:nvPr/>
        </p:nvSpPr>
        <p:spPr>
          <a:xfrm>
            <a:off x="7221059" y="5861963"/>
            <a:ext cx="1932852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Robot3</a:t>
            </a:r>
          </a:p>
        </p:txBody>
      </p:sp>
      <p:sp>
        <p:nvSpPr>
          <p:cNvPr id="82" name="Rounded Rectangle 11">
            <a:extLst>
              <a:ext uri="{FF2B5EF4-FFF2-40B4-BE49-F238E27FC236}">
                <a16:creationId xmlns:a16="http://schemas.microsoft.com/office/drawing/2014/main" id="{2488F7E4-55EC-49FC-AAD4-927B5ACD50EF}"/>
              </a:ext>
            </a:extLst>
          </p:cNvPr>
          <p:cNvSpPr/>
          <p:nvPr/>
        </p:nvSpPr>
        <p:spPr>
          <a:xfrm>
            <a:off x="9332149" y="5861963"/>
            <a:ext cx="1932852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Robot4</a:t>
            </a:r>
          </a:p>
        </p:txBody>
      </p:sp>
      <p:sp>
        <p:nvSpPr>
          <p:cNvPr id="83" name="Rounded Rectangle 11">
            <a:extLst>
              <a:ext uri="{FF2B5EF4-FFF2-40B4-BE49-F238E27FC236}">
                <a16:creationId xmlns:a16="http://schemas.microsoft.com/office/drawing/2014/main" id="{DBE3152A-A287-4ACC-B7B6-4D679CF20FBB}"/>
              </a:ext>
            </a:extLst>
          </p:cNvPr>
          <p:cNvSpPr/>
          <p:nvPr/>
        </p:nvSpPr>
        <p:spPr>
          <a:xfrm>
            <a:off x="5109968" y="5861963"/>
            <a:ext cx="1932852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Robot2</a:t>
            </a:r>
          </a:p>
        </p:txBody>
      </p:sp>
      <p:sp>
        <p:nvSpPr>
          <p:cNvPr id="2" name="Rounded Rectangle 65">
            <a:extLst>
              <a:ext uri="{FF2B5EF4-FFF2-40B4-BE49-F238E27FC236}">
                <a16:creationId xmlns:a16="http://schemas.microsoft.com/office/drawing/2014/main" id="{32C76585-7267-4264-8656-C5CE41896BD6}"/>
              </a:ext>
            </a:extLst>
          </p:cNvPr>
          <p:cNvSpPr/>
          <p:nvPr/>
        </p:nvSpPr>
        <p:spPr>
          <a:xfrm>
            <a:off x="2803161" y="138133"/>
            <a:ext cx="8716780" cy="12248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User</a:t>
            </a:r>
            <a:r>
              <a:rPr lang="ko-KR" alt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ounded Rectangle 65">
            <a:extLst>
              <a:ext uri="{FF2B5EF4-FFF2-40B4-BE49-F238E27FC236}">
                <a16:creationId xmlns:a16="http://schemas.microsoft.com/office/drawing/2014/main" id="{3A7B8E04-0AE5-4502-A495-3B948F1B37E3}"/>
              </a:ext>
            </a:extLst>
          </p:cNvPr>
          <p:cNvSpPr/>
          <p:nvPr/>
        </p:nvSpPr>
        <p:spPr>
          <a:xfrm>
            <a:off x="4297063" y="1721840"/>
            <a:ext cx="7222877" cy="1414348"/>
          </a:xfrm>
          <a:prstGeom prst="roundRect">
            <a:avLst>
              <a:gd name="adj" fmla="val 1411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Core </a:t>
            </a:r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</a:p>
        </p:txBody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5FFD399D-1382-490F-89CC-4379F8C94FF7}"/>
              </a:ext>
            </a:extLst>
          </p:cNvPr>
          <p:cNvSpPr/>
          <p:nvPr/>
        </p:nvSpPr>
        <p:spPr>
          <a:xfrm>
            <a:off x="2803162" y="3469118"/>
            <a:ext cx="8716780" cy="13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DCDCE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id="{B9300808-7E01-4171-972A-584FCAA86B82}"/>
              </a:ext>
            </a:extLst>
          </p:cNvPr>
          <p:cNvSpPr/>
          <p:nvPr/>
        </p:nvSpPr>
        <p:spPr>
          <a:xfrm>
            <a:off x="3020517" y="560838"/>
            <a:ext cx="8372008" cy="6649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Supervisory Control</a:t>
            </a:r>
          </a:p>
        </p:txBody>
      </p:sp>
      <p:sp>
        <p:nvSpPr>
          <p:cNvPr id="7" name="Rounded Rectangle 67">
            <a:extLst>
              <a:ext uri="{FF2B5EF4-FFF2-40B4-BE49-F238E27FC236}">
                <a16:creationId xmlns:a16="http://schemas.microsoft.com/office/drawing/2014/main" id="{CE8ACD15-85C4-4464-A732-75CFFEA7B62E}"/>
              </a:ext>
            </a:extLst>
          </p:cNvPr>
          <p:cNvSpPr/>
          <p:nvPr/>
        </p:nvSpPr>
        <p:spPr>
          <a:xfrm>
            <a:off x="3008652" y="3844675"/>
            <a:ext cx="8383873" cy="87854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Cell Controller</a:t>
            </a:r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E0E56AE9-E187-4E4C-A54B-366DEFEFEAF6}"/>
              </a:ext>
            </a:extLst>
          </p:cNvPr>
          <p:cNvSpPr/>
          <p:nvPr/>
        </p:nvSpPr>
        <p:spPr>
          <a:xfrm>
            <a:off x="1344544" y="442060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MOM</a:t>
            </a:r>
          </a:p>
        </p:txBody>
      </p:sp>
      <p:sp>
        <p:nvSpPr>
          <p:cNvPr id="9" name="Rounded Rectangle 68">
            <a:extLst>
              <a:ext uri="{FF2B5EF4-FFF2-40B4-BE49-F238E27FC236}">
                <a16:creationId xmlns:a16="http://schemas.microsoft.com/office/drawing/2014/main" id="{288B1537-344E-4A7E-A467-1167FA8129CD}"/>
              </a:ext>
            </a:extLst>
          </p:cNvPr>
          <p:cNvSpPr/>
          <p:nvPr/>
        </p:nvSpPr>
        <p:spPr>
          <a:xfrm>
            <a:off x="5094491" y="659327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Coordinator</a:t>
            </a:r>
          </a:p>
        </p:txBody>
      </p:sp>
      <p:sp>
        <p:nvSpPr>
          <p:cNvPr id="10" name="Rounded Rectangle 69">
            <a:extLst>
              <a:ext uri="{FF2B5EF4-FFF2-40B4-BE49-F238E27FC236}">
                <a16:creationId xmlns:a16="http://schemas.microsoft.com/office/drawing/2014/main" id="{86FF3185-AA05-46FC-B0C3-A1E77CDBBFC5}"/>
              </a:ext>
            </a:extLst>
          </p:cNvPr>
          <p:cNvSpPr/>
          <p:nvPr/>
        </p:nvSpPr>
        <p:spPr>
          <a:xfrm>
            <a:off x="9885905" y="659327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Combiner</a:t>
            </a:r>
          </a:p>
        </p:txBody>
      </p:sp>
      <p:sp>
        <p:nvSpPr>
          <p:cNvPr id="11" name="Up-Down Arrow 62">
            <a:extLst>
              <a:ext uri="{FF2B5EF4-FFF2-40B4-BE49-F238E27FC236}">
                <a16:creationId xmlns:a16="http://schemas.microsoft.com/office/drawing/2014/main" id="{6DC82BE0-B667-4C57-A70D-54DD37725168}"/>
              </a:ext>
            </a:extLst>
          </p:cNvPr>
          <p:cNvSpPr/>
          <p:nvPr/>
        </p:nvSpPr>
        <p:spPr>
          <a:xfrm rot="5400000">
            <a:off x="2455223" y="412122"/>
            <a:ext cx="288000" cy="842589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F804744F-8E0C-48AB-9481-480A6EAF55EF}"/>
              </a:ext>
            </a:extLst>
          </p:cNvPr>
          <p:cNvSpPr/>
          <p:nvPr/>
        </p:nvSpPr>
        <p:spPr>
          <a:xfrm>
            <a:off x="484086" y="443075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PLM/ERP</a:t>
            </a:r>
          </a:p>
        </p:txBody>
      </p:sp>
      <p:sp>
        <p:nvSpPr>
          <p:cNvPr id="13" name="Up-Down Arrow 64">
            <a:extLst>
              <a:ext uri="{FF2B5EF4-FFF2-40B4-BE49-F238E27FC236}">
                <a16:creationId xmlns:a16="http://schemas.microsoft.com/office/drawing/2014/main" id="{A9988745-D1E6-440C-9173-F17CBEB96F79}"/>
              </a:ext>
            </a:extLst>
          </p:cNvPr>
          <p:cNvSpPr/>
          <p:nvPr/>
        </p:nvSpPr>
        <p:spPr>
          <a:xfrm>
            <a:off x="6713383" y="1226316"/>
            <a:ext cx="288000" cy="984453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ounded Rectangle 91">
            <a:extLst>
              <a:ext uri="{FF2B5EF4-FFF2-40B4-BE49-F238E27FC236}">
                <a16:creationId xmlns:a16="http://schemas.microsoft.com/office/drawing/2014/main" id="{917BB0FD-D7F3-4856-9D2F-88F32FA996E0}"/>
              </a:ext>
            </a:extLst>
          </p:cNvPr>
          <p:cNvSpPr/>
          <p:nvPr/>
        </p:nvSpPr>
        <p:spPr>
          <a:xfrm>
            <a:off x="4567518" y="402605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Device Control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86D10-9709-4176-B96D-2A62292A63AF}"/>
              </a:ext>
            </a:extLst>
          </p:cNvPr>
          <p:cNvSpPr txBox="1"/>
          <p:nvPr/>
        </p:nvSpPr>
        <p:spPr>
          <a:xfrm>
            <a:off x="10055340" y="3559823"/>
            <a:ext cx="7614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MTConnect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Up-Down Arrow 64">
            <a:extLst>
              <a:ext uri="{FF2B5EF4-FFF2-40B4-BE49-F238E27FC236}">
                <a16:creationId xmlns:a16="http://schemas.microsoft.com/office/drawing/2014/main" id="{AA7A9511-7B15-4042-B2C5-FD1524F329E9}"/>
              </a:ext>
            </a:extLst>
          </p:cNvPr>
          <p:cNvSpPr/>
          <p:nvPr/>
        </p:nvSpPr>
        <p:spPr>
          <a:xfrm>
            <a:off x="9479119" y="1231926"/>
            <a:ext cx="288000" cy="986904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7185EC0-C618-412E-BFCC-21C441C527B9}"/>
              </a:ext>
            </a:extLst>
          </p:cNvPr>
          <p:cNvSpPr/>
          <p:nvPr/>
        </p:nvSpPr>
        <p:spPr>
          <a:xfrm>
            <a:off x="9575808" y="1462515"/>
            <a:ext cx="713783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5E84687-AC24-4DA3-8B3C-A9802BB291C2}"/>
              </a:ext>
            </a:extLst>
          </p:cNvPr>
          <p:cNvSpPr/>
          <p:nvPr/>
        </p:nvSpPr>
        <p:spPr>
          <a:xfrm>
            <a:off x="2965878" y="3262420"/>
            <a:ext cx="625492" cy="247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25" name="화살표: 아래쪽 24">
            <a:extLst>
              <a:ext uri="{FF2B5EF4-FFF2-40B4-BE49-F238E27FC236}">
                <a16:creationId xmlns:a16="http://schemas.microsoft.com/office/drawing/2014/main" id="{03967EC8-95AD-472B-A4A3-908FB598F827}"/>
              </a:ext>
            </a:extLst>
          </p:cNvPr>
          <p:cNvSpPr/>
          <p:nvPr/>
        </p:nvSpPr>
        <p:spPr>
          <a:xfrm>
            <a:off x="3795318" y="4510933"/>
            <a:ext cx="288000" cy="1351029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7E5154F-F7E0-4D8A-9A02-7C357555E402}"/>
              </a:ext>
            </a:extLst>
          </p:cNvPr>
          <p:cNvSpPr/>
          <p:nvPr/>
        </p:nvSpPr>
        <p:spPr>
          <a:xfrm>
            <a:off x="2163707" y="4899049"/>
            <a:ext cx="175881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Rapid</a:t>
            </a:r>
          </a:p>
          <a:p>
            <a:pPr algn="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(AP238 execution state)</a:t>
            </a:r>
          </a:p>
        </p:txBody>
      </p:sp>
      <p:sp>
        <p:nvSpPr>
          <p:cNvPr id="27" name="Oval 66">
            <a:extLst>
              <a:ext uri="{FF2B5EF4-FFF2-40B4-BE49-F238E27FC236}">
                <a16:creationId xmlns:a16="http://schemas.microsoft.com/office/drawing/2014/main" id="{F2EA809F-BD51-434E-9740-EB6D2A6163E8}"/>
              </a:ext>
            </a:extLst>
          </p:cNvPr>
          <p:cNvSpPr/>
          <p:nvPr/>
        </p:nvSpPr>
        <p:spPr>
          <a:xfrm>
            <a:off x="6811407" y="4119696"/>
            <a:ext cx="720000" cy="540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(cell)</a:t>
            </a:r>
          </a:p>
        </p:txBody>
      </p:sp>
      <p:sp>
        <p:nvSpPr>
          <p:cNvPr id="29" name="Oval 66">
            <a:extLst>
              <a:ext uri="{FF2B5EF4-FFF2-40B4-BE49-F238E27FC236}">
                <a16:creationId xmlns:a16="http://schemas.microsoft.com/office/drawing/2014/main" id="{DD6EB395-AD2C-4265-82F5-6C787E96D6B4}"/>
              </a:ext>
            </a:extLst>
          </p:cNvPr>
          <p:cNvSpPr/>
          <p:nvPr/>
        </p:nvSpPr>
        <p:spPr>
          <a:xfrm>
            <a:off x="4083318" y="6111197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robot1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AD6BD398-3C86-4611-B871-E96DB01A1B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1648" y="6007401"/>
            <a:ext cx="363883" cy="613390"/>
          </a:xfrm>
          <a:prstGeom prst="rect">
            <a:avLst/>
          </a:prstGeom>
        </p:spPr>
      </p:pic>
      <p:sp>
        <p:nvSpPr>
          <p:cNvPr id="34" name="Rounded Rectangle 91">
            <a:extLst>
              <a:ext uri="{FF2B5EF4-FFF2-40B4-BE49-F238E27FC236}">
                <a16:creationId xmlns:a16="http://schemas.microsoft.com/office/drawing/2014/main" id="{4A190B67-3E8E-4D58-BFEF-8810EAC59CE9}"/>
              </a:ext>
            </a:extLst>
          </p:cNvPr>
          <p:cNvSpPr/>
          <p:nvPr/>
        </p:nvSpPr>
        <p:spPr>
          <a:xfrm>
            <a:off x="9214280" y="402605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 Collection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D51E0198-EB3F-4723-9927-6253CF326959}"/>
              </a:ext>
            </a:extLst>
          </p:cNvPr>
          <p:cNvSpPr/>
          <p:nvPr/>
        </p:nvSpPr>
        <p:spPr>
          <a:xfrm>
            <a:off x="9484007" y="3873893"/>
            <a:ext cx="1380529" cy="2628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MTConnect Agent</a:t>
            </a:r>
          </a:p>
        </p:txBody>
      </p:sp>
      <p:sp>
        <p:nvSpPr>
          <p:cNvPr id="36" name="Can 61">
            <a:extLst>
              <a:ext uri="{FF2B5EF4-FFF2-40B4-BE49-F238E27FC236}">
                <a16:creationId xmlns:a16="http://schemas.microsoft.com/office/drawing/2014/main" id="{43327DAD-1843-43B7-B9C5-A641A64D436A}"/>
              </a:ext>
            </a:extLst>
          </p:cNvPr>
          <p:cNvSpPr/>
          <p:nvPr/>
        </p:nvSpPr>
        <p:spPr>
          <a:xfrm>
            <a:off x="8157977" y="4119696"/>
            <a:ext cx="720000" cy="5400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(cell)</a:t>
            </a:r>
            <a:endParaRPr lang="en-US" altLang="ko-KR" sz="11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A9AC577-480B-43B8-BA2A-E44D66227CA7}"/>
              </a:ext>
            </a:extLst>
          </p:cNvPr>
          <p:cNvSpPr/>
          <p:nvPr/>
        </p:nvSpPr>
        <p:spPr>
          <a:xfrm rot="16200000">
            <a:off x="7110260" y="2098663"/>
            <a:ext cx="144000" cy="6338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id="{F7A737FD-F13F-4FDD-A106-B8E4DD76F402}"/>
              </a:ext>
            </a:extLst>
          </p:cNvPr>
          <p:cNvSpPr/>
          <p:nvPr/>
        </p:nvSpPr>
        <p:spPr>
          <a:xfrm rot="10800000">
            <a:off x="10636716" y="4642807"/>
            <a:ext cx="288000" cy="1216143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FC3543D-4158-40ED-8A01-79A23E0C0D40}"/>
              </a:ext>
            </a:extLst>
          </p:cNvPr>
          <p:cNvSpPr/>
          <p:nvPr/>
        </p:nvSpPr>
        <p:spPr>
          <a:xfrm>
            <a:off x="6804047" y="1456905"/>
            <a:ext cx="713783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41" name="화살표: 아래쪽 40">
            <a:extLst>
              <a:ext uri="{FF2B5EF4-FFF2-40B4-BE49-F238E27FC236}">
                <a16:creationId xmlns:a16="http://schemas.microsoft.com/office/drawing/2014/main" id="{1E45E498-419D-4128-802C-68B876473271}"/>
              </a:ext>
            </a:extLst>
          </p:cNvPr>
          <p:cNvSpPr/>
          <p:nvPr/>
        </p:nvSpPr>
        <p:spPr>
          <a:xfrm rot="10800000">
            <a:off x="9817756" y="3039853"/>
            <a:ext cx="288000" cy="835200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42" name="Oval 66">
            <a:extLst>
              <a:ext uri="{FF2B5EF4-FFF2-40B4-BE49-F238E27FC236}">
                <a16:creationId xmlns:a16="http://schemas.microsoft.com/office/drawing/2014/main" id="{1B646B03-96FF-45FC-BA5B-B627DA05A29F}"/>
              </a:ext>
            </a:extLst>
          </p:cNvPr>
          <p:cNvSpPr/>
          <p:nvPr/>
        </p:nvSpPr>
        <p:spPr>
          <a:xfrm>
            <a:off x="7490198" y="623327"/>
            <a:ext cx="1080000" cy="540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latin typeface="Arial Narrow" panose="020B0606020202030204" pitchFamily="34" charset="0"/>
              </a:rPr>
              <a:t>(supervisory)</a:t>
            </a:r>
          </a:p>
        </p:txBody>
      </p:sp>
      <p:sp>
        <p:nvSpPr>
          <p:cNvPr id="43" name="직사각형 105">
            <a:extLst>
              <a:ext uri="{FF2B5EF4-FFF2-40B4-BE49-F238E27FC236}">
                <a16:creationId xmlns:a16="http://schemas.microsoft.com/office/drawing/2014/main" id="{CC018970-8305-41BE-8B65-16001AFDFA95}"/>
              </a:ext>
            </a:extLst>
          </p:cNvPr>
          <p:cNvSpPr/>
          <p:nvPr/>
        </p:nvSpPr>
        <p:spPr>
          <a:xfrm>
            <a:off x="2185669" y="328974"/>
            <a:ext cx="67398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  <a:p>
            <a:pPr algn="ct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49" name="직사각형 63">
            <a:extLst>
              <a:ext uri="{FF2B5EF4-FFF2-40B4-BE49-F238E27FC236}">
                <a16:creationId xmlns:a16="http://schemas.microsoft.com/office/drawing/2014/main" id="{6892D0D8-F3E8-4CBB-B7F9-1AE438680194}"/>
              </a:ext>
            </a:extLst>
          </p:cNvPr>
          <p:cNvSpPr/>
          <p:nvPr/>
        </p:nvSpPr>
        <p:spPr>
          <a:xfrm rot="16200000">
            <a:off x="7540045" y="1930033"/>
            <a:ext cx="144000" cy="619558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51" name="직사각형 63">
            <a:extLst>
              <a:ext uri="{FF2B5EF4-FFF2-40B4-BE49-F238E27FC236}">
                <a16:creationId xmlns:a16="http://schemas.microsoft.com/office/drawing/2014/main" id="{D6D99A3B-1C5D-4FCC-9382-5CDBBFB865D1}"/>
              </a:ext>
            </a:extLst>
          </p:cNvPr>
          <p:cNvSpPr/>
          <p:nvPr/>
        </p:nvSpPr>
        <p:spPr>
          <a:xfrm rot="16200000">
            <a:off x="3989198" y="5337010"/>
            <a:ext cx="905904" cy="144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BA07F6-47B4-4A38-9F92-D0EA6A75AB97}"/>
              </a:ext>
            </a:extLst>
          </p:cNvPr>
          <p:cNvSpPr txBox="1"/>
          <p:nvPr/>
        </p:nvSpPr>
        <p:spPr>
          <a:xfrm>
            <a:off x="10768801" y="5069586"/>
            <a:ext cx="946093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400"/>
              </a:lnSpc>
              <a:defRPr sz="1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dirty="0"/>
              <a:t>MTConnect</a:t>
            </a:r>
          </a:p>
          <a:p>
            <a:r>
              <a:rPr lang="en-US" altLang="ko-KR" dirty="0"/>
              <a:t>(ISA-88)</a:t>
            </a:r>
            <a:endParaRPr lang="ko-KR" altLang="en-US" dirty="0"/>
          </a:p>
        </p:txBody>
      </p:sp>
      <p:sp>
        <p:nvSpPr>
          <p:cNvPr id="54" name="화살표: 아래쪽 195">
            <a:extLst>
              <a:ext uri="{FF2B5EF4-FFF2-40B4-BE49-F238E27FC236}">
                <a16:creationId xmlns:a16="http://schemas.microsoft.com/office/drawing/2014/main" id="{93326432-B7DE-4CF1-A324-A17E5E0B0D20}"/>
              </a:ext>
            </a:extLst>
          </p:cNvPr>
          <p:cNvSpPr/>
          <p:nvPr/>
        </p:nvSpPr>
        <p:spPr>
          <a:xfrm rot="10800000">
            <a:off x="6311164" y="1210363"/>
            <a:ext cx="288000" cy="1018879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8ECBDF-D324-45E3-92A9-1095269865EC}"/>
              </a:ext>
            </a:extLst>
          </p:cNvPr>
          <p:cNvSpPr txBox="1"/>
          <p:nvPr/>
        </p:nvSpPr>
        <p:spPr>
          <a:xfrm>
            <a:off x="5525464" y="1456905"/>
            <a:ext cx="9264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MTConnect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Rounded Rectangle 91">
            <a:extLst>
              <a:ext uri="{FF2B5EF4-FFF2-40B4-BE49-F238E27FC236}">
                <a16:creationId xmlns:a16="http://schemas.microsoft.com/office/drawing/2014/main" id="{B65B8FA4-588B-4CA6-B668-B3DA4A472993}"/>
              </a:ext>
            </a:extLst>
          </p:cNvPr>
          <p:cNvSpPr/>
          <p:nvPr/>
        </p:nvSpPr>
        <p:spPr>
          <a:xfrm>
            <a:off x="3211648" y="4265701"/>
            <a:ext cx="1284678" cy="247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Translator</a:t>
            </a:r>
          </a:p>
        </p:txBody>
      </p:sp>
      <p:sp>
        <p:nvSpPr>
          <p:cNvPr id="59" name="화살표: 아래쪽 58">
            <a:extLst>
              <a:ext uri="{FF2B5EF4-FFF2-40B4-BE49-F238E27FC236}">
                <a16:creationId xmlns:a16="http://schemas.microsoft.com/office/drawing/2014/main" id="{08BB3C01-87A7-4297-AD4A-9F17A4D50B6E}"/>
              </a:ext>
            </a:extLst>
          </p:cNvPr>
          <p:cNvSpPr/>
          <p:nvPr/>
        </p:nvSpPr>
        <p:spPr>
          <a:xfrm>
            <a:off x="3458784" y="1232877"/>
            <a:ext cx="288000" cy="2964244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1" name="화살표: 아래쪽 158">
            <a:extLst>
              <a:ext uri="{FF2B5EF4-FFF2-40B4-BE49-F238E27FC236}">
                <a16:creationId xmlns:a16="http://schemas.microsoft.com/office/drawing/2014/main" id="{F993854A-EDC1-4882-8A5D-94F87C53148E}"/>
              </a:ext>
            </a:extLst>
          </p:cNvPr>
          <p:cNvSpPr/>
          <p:nvPr/>
        </p:nvSpPr>
        <p:spPr>
          <a:xfrm rot="16200000">
            <a:off x="831545" y="3134638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090461-BB5F-4B54-8271-8AA35C5E847F}"/>
              </a:ext>
            </a:extLst>
          </p:cNvPr>
          <p:cNvSpPr txBox="1"/>
          <p:nvPr/>
        </p:nvSpPr>
        <p:spPr>
          <a:xfrm>
            <a:off x="268890" y="3496254"/>
            <a:ext cx="1692836" cy="315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600" b="1" dirty="0"/>
              <a:t>Models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Product/Process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Commands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Stop/Go,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State</a:t>
            </a:r>
            <a:r>
              <a:rPr lang="en-US" altLang="ko-KR" sz="1600" dirty="0"/>
              <a:t> </a:t>
            </a:r>
            <a:r>
              <a:rPr lang="en-US" altLang="ko-KR" sz="1600" b="1" dirty="0"/>
              <a:t>Stream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Plunge complete,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Instructions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 err="1"/>
              <a:t>Gcodes</a:t>
            </a:r>
            <a:r>
              <a:rPr lang="en-US" altLang="ko-KR" sz="1200" i="1" dirty="0"/>
              <a:t>, etc.</a:t>
            </a:r>
            <a:endParaRPr lang="ko-KR" altLang="en-US" sz="1200" i="1" dirty="0"/>
          </a:p>
        </p:txBody>
      </p:sp>
      <p:sp>
        <p:nvSpPr>
          <p:cNvPr id="63" name="화살표: 아래쪽 158">
            <a:extLst>
              <a:ext uri="{FF2B5EF4-FFF2-40B4-BE49-F238E27FC236}">
                <a16:creationId xmlns:a16="http://schemas.microsoft.com/office/drawing/2014/main" id="{8B3F5EF8-7F5E-47FA-A931-E8AAFF3E586B}"/>
              </a:ext>
            </a:extLst>
          </p:cNvPr>
          <p:cNvSpPr/>
          <p:nvPr/>
        </p:nvSpPr>
        <p:spPr>
          <a:xfrm rot="16200000">
            <a:off x="831546" y="3950135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4" name="화살표: 아래쪽 158">
            <a:extLst>
              <a:ext uri="{FF2B5EF4-FFF2-40B4-BE49-F238E27FC236}">
                <a16:creationId xmlns:a16="http://schemas.microsoft.com/office/drawing/2014/main" id="{55AF5984-5B70-49DD-82C8-9BF6CE06170E}"/>
              </a:ext>
            </a:extLst>
          </p:cNvPr>
          <p:cNvSpPr/>
          <p:nvPr/>
        </p:nvSpPr>
        <p:spPr>
          <a:xfrm rot="16200000">
            <a:off x="831545" y="4765632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5" name="화살표: 아래쪽 158">
            <a:extLst>
              <a:ext uri="{FF2B5EF4-FFF2-40B4-BE49-F238E27FC236}">
                <a16:creationId xmlns:a16="http://schemas.microsoft.com/office/drawing/2014/main" id="{906E1C40-C259-4B94-972C-C41049B1B0C2}"/>
              </a:ext>
            </a:extLst>
          </p:cNvPr>
          <p:cNvSpPr/>
          <p:nvPr/>
        </p:nvSpPr>
        <p:spPr>
          <a:xfrm rot="16200000">
            <a:off x="866448" y="5578199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6" name="직사각형 63">
            <a:extLst>
              <a:ext uri="{FF2B5EF4-FFF2-40B4-BE49-F238E27FC236}">
                <a16:creationId xmlns:a16="http://schemas.microsoft.com/office/drawing/2014/main" id="{C85046AE-7ADC-45F8-AB87-9E0483DFDE46}"/>
              </a:ext>
            </a:extLst>
          </p:cNvPr>
          <p:cNvSpPr/>
          <p:nvPr/>
        </p:nvSpPr>
        <p:spPr>
          <a:xfrm rot="16200000">
            <a:off x="8021882" y="1513224"/>
            <a:ext cx="144000" cy="360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8" name="화살표: 아래쪽 67">
            <a:extLst>
              <a:ext uri="{FF2B5EF4-FFF2-40B4-BE49-F238E27FC236}">
                <a16:creationId xmlns:a16="http://schemas.microsoft.com/office/drawing/2014/main" id="{157A9C2F-EF7F-4145-9168-E9C56E700F3A}"/>
              </a:ext>
            </a:extLst>
          </p:cNvPr>
          <p:cNvSpPr/>
          <p:nvPr/>
        </p:nvSpPr>
        <p:spPr>
          <a:xfrm rot="10800000">
            <a:off x="6111127" y="3020950"/>
            <a:ext cx="243279" cy="360000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551A9E1D-1BDE-451B-9236-B75E684563E8}"/>
              </a:ext>
            </a:extLst>
          </p:cNvPr>
          <p:cNvSpPr/>
          <p:nvPr/>
        </p:nvSpPr>
        <p:spPr>
          <a:xfrm>
            <a:off x="5385733" y="2226772"/>
            <a:ext cx="2104465" cy="8052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Process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0F2E239D-593E-43C6-AC77-8F729B99C3B5}"/>
              </a:ext>
            </a:extLst>
          </p:cNvPr>
          <p:cNvSpPr/>
          <p:nvPr/>
        </p:nvSpPr>
        <p:spPr>
          <a:xfrm>
            <a:off x="8275898" y="2234456"/>
            <a:ext cx="2863266" cy="8052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Wing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Can 61">
            <a:extLst>
              <a:ext uri="{FF2B5EF4-FFF2-40B4-BE49-F238E27FC236}">
                <a16:creationId xmlns:a16="http://schemas.microsoft.com/office/drawing/2014/main" id="{734FE68C-DCF3-459D-8562-B3853B724F34}"/>
              </a:ext>
            </a:extLst>
          </p:cNvPr>
          <p:cNvSpPr/>
          <p:nvPr/>
        </p:nvSpPr>
        <p:spPr>
          <a:xfrm>
            <a:off x="6641058" y="2536432"/>
            <a:ext cx="619914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5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(process)</a:t>
            </a:r>
          </a:p>
        </p:txBody>
      </p:sp>
      <p:sp>
        <p:nvSpPr>
          <p:cNvPr id="78" name="Oval 66">
            <a:extLst>
              <a:ext uri="{FF2B5EF4-FFF2-40B4-BE49-F238E27FC236}">
                <a16:creationId xmlns:a16="http://schemas.microsoft.com/office/drawing/2014/main" id="{A45C8904-E668-42E4-9EA2-41CC07C8D455}"/>
              </a:ext>
            </a:extLst>
          </p:cNvPr>
          <p:cNvSpPr/>
          <p:nvPr/>
        </p:nvSpPr>
        <p:spPr>
          <a:xfrm>
            <a:off x="5591164" y="2536432"/>
            <a:ext cx="720000" cy="468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latin typeface="Arial Narrow" panose="020B0606020202030204" pitchFamily="34" charset="0"/>
              </a:rPr>
              <a:t>(</a:t>
            </a:r>
            <a:r>
              <a:rPr lang="en-US" altLang="ko-KR" sz="1050" b="1" dirty="0">
                <a:latin typeface="Arial Narrow" panose="020B0606020202030204" pitchFamily="34" charset="0"/>
              </a:rPr>
              <a:t>process</a:t>
            </a:r>
            <a:r>
              <a:rPr lang="en-US" altLang="ko-KR" sz="1050" dirty="0">
                <a:latin typeface="Arial Narrow" panose="020B0606020202030204" pitchFamily="34" charset="0"/>
              </a:rPr>
              <a:t>)</a:t>
            </a:r>
            <a:endParaRPr lang="en-US" sz="11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Can 61">
            <a:extLst>
              <a:ext uri="{FF2B5EF4-FFF2-40B4-BE49-F238E27FC236}">
                <a16:creationId xmlns:a16="http://schemas.microsoft.com/office/drawing/2014/main" id="{A95D051B-980A-41AA-94BE-04EF3964727A}"/>
              </a:ext>
            </a:extLst>
          </p:cNvPr>
          <p:cNvSpPr/>
          <p:nvPr/>
        </p:nvSpPr>
        <p:spPr>
          <a:xfrm>
            <a:off x="9332711" y="2536432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00" b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(wing)</a:t>
            </a:r>
            <a:endParaRPr lang="en-US" sz="1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Oval 66">
            <a:extLst>
              <a:ext uri="{FF2B5EF4-FFF2-40B4-BE49-F238E27FC236}">
                <a16:creationId xmlns:a16="http://schemas.microsoft.com/office/drawing/2014/main" id="{92AA4B68-F0F1-4559-94AE-EB1B0FF20951}"/>
              </a:ext>
            </a:extLst>
          </p:cNvPr>
          <p:cNvSpPr/>
          <p:nvPr/>
        </p:nvSpPr>
        <p:spPr>
          <a:xfrm>
            <a:off x="8408273" y="2536432"/>
            <a:ext cx="720000" cy="468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wing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4F49C820-9AC2-45AB-9B36-BEDF30854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92" t="24246" r="22249"/>
          <a:stretch/>
        </p:blipFill>
        <p:spPr>
          <a:xfrm>
            <a:off x="10180639" y="2530503"/>
            <a:ext cx="855004" cy="4798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4" name="Oval 66">
            <a:extLst>
              <a:ext uri="{FF2B5EF4-FFF2-40B4-BE49-F238E27FC236}">
                <a16:creationId xmlns:a16="http://schemas.microsoft.com/office/drawing/2014/main" id="{30085A2E-A0B6-464D-8316-820DEFB67983}"/>
              </a:ext>
            </a:extLst>
          </p:cNvPr>
          <p:cNvSpPr/>
          <p:nvPr/>
        </p:nvSpPr>
        <p:spPr>
          <a:xfrm>
            <a:off x="6174491" y="6111197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robot2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CD93FB7D-1ADF-4451-A48B-A873227D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2821" y="6007401"/>
            <a:ext cx="363883" cy="613390"/>
          </a:xfrm>
          <a:prstGeom prst="rect">
            <a:avLst/>
          </a:prstGeom>
        </p:spPr>
      </p:pic>
      <p:sp>
        <p:nvSpPr>
          <p:cNvPr id="86" name="Oval 66">
            <a:extLst>
              <a:ext uri="{FF2B5EF4-FFF2-40B4-BE49-F238E27FC236}">
                <a16:creationId xmlns:a16="http://schemas.microsoft.com/office/drawing/2014/main" id="{8AF39356-3B5E-429E-9096-CF2AC5D87B5E}"/>
              </a:ext>
            </a:extLst>
          </p:cNvPr>
          <p:cNvSpPr/>
          <p:nvPr/>
        </p:nvSpPr>
        <p:spPr>
          <a:xfrm>
            <a:off x="8328367" y="6111197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robot3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E43EF73A-8918-49F2-B84C-3E98A507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97" y="6007401"/>
            <a:ext cx="363883" cy="613390"/>
          </a:xfrm>
          <a:prstGeom prst="rect">
            <a:avLst/>
          </a:prstGeom>
        </p:spPr>
      </p:pic>
      <p:sp>
        <p:nvSpPr>
          <p:cNvPr id="88" name="Oval 66">
            <a:extLst>
              <a:ext uri="{FF2B5EF4-FFF2-40B4-BE49-F238E27FC236}">
                <a16:creationId xmlns:a16="http://schemas.microsoft.com/office/drawing/2014/main" id="{5CDBC3A8-DC59-4319-9676-B51AECE0CC6A}"/>
              </a:ext>
            </a:extLst>
          </p:cNvPr>
          <p:cNvSpPr/>
          <p:nvPr/>
        </p:nvSpPr>
        <p:spPr>
          <a:xfrm>
            <a:off x="10419164" y="6111197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robot4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6E30A53B-C3D3-4A13-B53E-FAB63898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47494" y="6007401"/>
            <a:ext cx="363883" cy="613390"/>
          </a:xfrm>
          <a:prstGeom prst="rect">
            <a:avLst/>
          </a:prstGeom>
        </p:spPr>
      </p:pic>
      <p:sp>
        <p:nvSpPr>
          <p:cNvPr id="91" name="화살표: 아래쪽 90">
            <a:extLst>
              <a:ext uri="{FF2B5EF4-FFF2-40B4-BE49-F238E27FC236}">
                <a16:creationId xmlns:a16="http://schemas.microsoft.com/office/drawing/2014/main" id="{C477C72E-FAF3-4A61-8395-04CBDBFA900A}"/>
              </a:ext>
            </a:extLst>
          </p:cNvPr>
          <p:cNvSpPr/>
          <p:nvPr/>
        </p:nvSpPr>
        <p:spPr>
          <a:xfrm>
            <a:off x="5922175" y="5339817"/>
            <a:ext cx="288000" cy="522145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92" name="직사각형 63">
            <a:extLst>
              <a:ext uri="{FF2B5EF4-FFF2-40B4-BE49-F238E27FC236}">
                <a16:creationId xmlns:a16="http://schemas.microsoft.com/office/drawing/2014/main" id="{B182F817-C84B-481A-A0AF-433C225AC595}"/>
              </a:ext>
            </a:extLst>
          </p:cNvPr>
          <p:cNvSpPr/>
          <p:nvPr/>
        </p:nvSpPr>
        <p:spPr>
          <a:xfrm rot="16200000">
            <a:off x="6187938" y="5408893"/>
            <a:ext cx="762138" cy="144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93" name="화살표: 아래쪽 92">
            <a:extLst>
              <a:ext uri="{FF2B5EF4-FFF2-40B4-BE49-F238E27FC236}">
                <a16:creationId xmlns:a16="http://schemas.microsoft.com/office/drawing/2014/main" id="{8710D602-0759-43A8-B27B-F2E27847E32F}"/>
              </a:ext>
            </a:extLst>
          </p:cNvPr>
          <p:cNvSpPr/>
          <p:nvPr/>
        </p:nvSpPr>
        <p:spPr>
          <a:xfrm>
            <a:off x="8038759" y="5339817"/>
            <a:ext cx="288000" cy="522145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94" name="직사각형 63">
            <a:extLst>
              <a:ext uri="{FF2B5EF4-FFF2-40B4-BE49-F238E27FC236}">
                <a16:creationId xmlns:a16="http://schemas.microsoft.com/office/drawing/2014/main" id="{B5C4580B-AD00-4D7E-B11D-7814AF8B6B06}"/>
              </a:ext>
            </a:extLst>
          </p:cNvPr>
          <p:cNvSpPr/>
          <p:nvPr/>
        </p:nvSpPr>
        <p:spPr>
          <a:xfrm rot="16200000">
            <a:off x="8304522" y="5408893"/>
            <a:ext cx="762138" cy="144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95" name="화살표: 아래쪽 94">
            <a:extLst>
              <a:ext uri="{FF2B5EF4-FFF2-40B4-BE49-F238E27FC236}">
                <a16:creationId xmlns:a16="http://schemas.microsoft.com/office/drawing/2014/main" id="{4F85372B-44A3-4161-BF75-F1C7CA42EAE9}"/>
              </a:ext>
            </a:extLst>
          </p:cNvPr>
          <p:cNvSpPr/>
          <p:nvPr/>
        </p:nvSpPr>
        <p:spPr>
          <a:xfrm>
            <a:off x="10135004" y="5339817"/>
            <a:ext cx="288000" cy="522145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111857-A2EA-468E-9C19-3F25F3B68A3C}"/>
              </a:ext>
            </a:extLst>
          </p:cNvPr>
          <p:cNvSpPr txBox="1"/>
          <p:nvPr/>
        </p:nvSpPr>
        <p:spPr>
          <a:xfrm>
            <a:off x="348873" y="1782485"/>
            <a:ext cx="2218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Adjust schedule for</a:t>
            </a:r>
          </a:p>
          <a:p>
            <a:r>
              <a:rPr lang="en-US" dirty="0"/>
              <a:t>Completed ops</a:t>
            </a:r>
          </a:p>
          <a:p>
            <a:r>
              <a:rPr lang="en-US" dirty="0"/>
              <a:t>Unwanted ops</a:t>
            </a:r>
          </a:p>
          <a:p>
            <a:r>
              <a:rPr lang="en-US" dirty="0"/>
              <a:t>Unavailable robots</a:t>
            </a:r>
          </a:p>
        </p:txBody>
      </p:sp>
    </p:spTree>
    <p:extLst>
      <p:ext uri="{BB962C8B-B14F-4D97-AF65-F5344CB8AC3E}">
        <p14:creationId xmlns:p14="http://schemas.microsoft.com/office/powerpoint/2010/main" val="138514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FF9F6-525B-4775-8897-99F8578FE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37910"/>
              </p:ext>
            </p:extLst>
          </p:nvPr>
        </p:nvGraphicFramePr>
        <p:xfrm>
          <a:off x="444137" y="428899"/>
          <a:ext cx="11303726" cy="600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749">
                  <a:extLst>
                    <a:ext uri="{9D8B030D-6E8A-4147-A177-3AD203B41FA5}">
                      <a16:colId xmlns:a16="http://schemas.microsoft.com/office/drawing/2014/main" val="691563033"/>
                    </a:ext>
                  </a:extLst>
                </a:gridCol>
                <a:gridCol w="3241271">
                  <a:extLst>
                    <a:ext uri="{9D8B030D-6E8A-4147-A177-3AD203B41FA5}">
                      <a16:colId xmlns:a16="http://schemas.microsoft.com/office/drawing/2014/main" val="45659143"/>
                    </a:ext>
                  </a:extLst>
                </a:gridCol>
                <a:gridCol w="2671198">
                  <a:extLst>
                    <a:ext uri="{9D8B030D-6E8A-4147-A177-3AD203B41FA5}">
                      <a16:colId xmlns:a16="http://schemas.microsoft.com/office/drawing/2014/main" val="2429779875"/>
                    </a:ext>
                  </a:extLst>
                </a:gridCol>
                <a:gridCol w="1791656">
                  <a:extLst>
                    <a:ext uri="{9D8B030D-6E8A-4147-A177-3AD203B41FA5}">
                      <a16:colId xmlns:a16="http://schemas.microsoft.com/office/drawing/2014/main" val="864888166"/>
                    </a:ext>
                  </a:extLst>
                </a:gridCol>
                <a:gridCol w="1351887">
                  <a:extLst>
                    <a:ext uri="{9D8B030D-6E8A-4147-A177-3AD203B41FA5}">
                      <a16:colId xmlns:a16="http://schemas.microsoft.com/office/drawing/2014/main" val="762586544"/>
                    </a:ext>
                  </a:extLst>
                </a:gridCol>
                <a:gridCol w="846965">
                  <a:extLst>
                    <a:ext uri="{9D8B030D-6E8A-4147-A177-3AD203B41FA5}">
                      <a16:colId xmlns:a16="http://schemas.microsoft.com/office/drawing/2014/main" val="1933199422"/>
                    </a:ext>
                  </a:extLst>
                </a:gridCol>
              </a:tblGrid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Group/Name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23247 Use Case Reference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Completion Percentage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Completion Date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1476914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Vice Commodore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Generate AP238 from CATProcess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External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6/22/2020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Complete</a:t>
                      </a:r>
                      <a:endParaRPr lang="en-US" sz="11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5958192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Fred Richter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Fake MOM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External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683134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Fred Richter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Fake Supervisory Control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User Entity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8334241"/>
                  </a:ext>
                </a:extLst>
              </a:tr>
              <a:tr h="318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AutoNC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Sequencer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User Entity/External Modules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Refused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8627403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Vice Commodore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RAPID Translator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DCDCE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 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0122298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ABB Emulator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OME/Robot 1-4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 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29092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Loader Emulator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OME/Loader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7492599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 Sobel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MT Connect Adapter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OME/Robot 1-4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9267890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 Sobel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MT Connect Agent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OME/Loader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3617777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Vice Commodore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Assembly Digital Twin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Core Entity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Agreed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206754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Vice Commodore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Generate CATPart from AP242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External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Agreed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5174143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Pack-ML State 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OME/Robot 1-4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8378467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Pack-ML State 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OME/Loader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6863263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Pack-ML State 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User Entity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920588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Pack-ML State 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Assembly Digital Twin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2673169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Pack-ML State 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DCDCE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0826099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Pack-ML State 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Supervisor Control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658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56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0A00A-4D7A-40A4-B5D1-800B28E11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" y="1392342"/>
            <a:ext cx="5545123" cy="47720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CB0631-1061-45F7-A1B1-C6FE1D039304}"/>
              </a:ext>
            </a:extLst>
          </p:cNvPr>
          <p:cNvSpPr txBox="1">
            <a:spLocks/>
          </p:cNvSpPr>
          <p:nvPr/>
        </p:nvSpPr>
        <p:spPr bwMode="auto">
          <a:xfrm>
            <a:off x="-22810" y="253498"/>
            <a:ext cx="9144000" cy="5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28600" rIns="45720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Use Case 2 – weight reduction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587D2-D301-4C78-B22A-D05D94ED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38" y="1392342"/>
            <a:ext cx="5091418" cy="4086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91FB5-F9B7-45AF-872C-83FAD4CB9F65}"/>
              </a:ext>
            </a:extLst>
          </p:cNvPr>
          <p:cNvSpPr txBox="1"/>
          <p:nvPr/>
        </p:nvSpPr>
        <p:spPr>
          <a:xfrm>
            <a:off x="7201599" y="5780015"/>
            <a:ext cx="41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Exact match of fastener to hole depth can reduce weight by 500lb</a:t>
            </a:r>
          </a:p>
        </p:txBody>
      </p:sp>
    </p:spTree>
    <p:extLst>
      <p:ext uri="{BB962C8B-B14F-4D97-AF65-F5344CB8AC3E}">
        <p14:creationId xmlns:p14="http://schemas.microsoft.com/office/powerpoint/2010/main" val="17531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5">
            <a:extLst>
              <a:ext uri="{FF2B5EF4-FFF2-40B4-BE49-F238E27FC236}">
                <a16:creationId xmlns:a16="http://schemas.microsoft.com/office/drawing/2014/main" id="{D8CA43AF-C11B-46F8-9F2D-3BE29A8CCFF8}"/>
              </a:ext>
            </a:extLst>
          </p:cNvPr>
          <p:cNvSpPr/>
          <p:nvPr/>
        </p:nvSpPr>
        <p:spPr>
          <a:xfrm>
            <a:off x="2803161" y="138133"/>
            <a:ext cx="8716780" cy="12248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User</a:t>
            </a:r>
            <a:r>
              <a:rPr lang="ko-KR" alt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ounded Rectangle 65">
            <a:extLst>
              <a:ext uri="{FF2B5EF4-FFF2-40B4-BE49-F238E27FC236}">
                <a16:creationId xmlns:a16="http://schemas.microsoft.com/office/drawing/2014/main" id="{C52E9CBB-2482-4CCF-B519-DBFBEAA19802}"/>
              </a:ext>
            </a:extLst>
          </p:cNvPr>
          <p:cNvSpPr/>
          <p:nvPr/>
        </p:nvSpPr>
        <p:spPr>
          <a:xfrm>
            <a:off x="4791977" y="1787444"/>
            <a:ext cx="6732000" cy="1414348"/>
          </a:xfrm>
          <a:prstGeom prst="roundRect">
            <a:avLst>
              <a:gd name="adj" fmla="val 1411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Core </a:t>
            </a:r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</a:p>
        </p:txBody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A28A97B6-1764-44EA-948E-B52C02E7D890}"/>
              </a:ext>
            </a:extLst>
          </p:cNvPr>
          <p:cNvSpPr/>
          <p:nvPr/>
        </p:nvSpPr>
        <p:spPr>
          <a:xfrm>
            <a:off x="2803162" y="3400538"/>
            <a:ext cx="8716780" cy="13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DCDCE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65">
            <a:extLst>
              <a:ext uri="{FF2B5EF4-FFF2-40B4-BE49-F238E27FC236}">
                <a16:creationId xmlns:a16="http://schemas.microsoft.com/office/drawing/2014/main" id="{806F6C09-1475-4C45-BCC0-417DC7537E61}"/>
              </a:ext>
            </a:extLst>
          </p:cNvPr>
          <p:cNvSpPr/>
          <p:nvPr/>
        </p:nvSpPr>
        <p:spPr>
          <a:xfrm>
            <a:off x="2842198" y="5746155"/>
            <a:ext cx="8716780" cy="964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OME</a:t>
            </a: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id="{E8FED00F-4BFE-4403-860B-679250661FF1}"/>
              </a:ext>
            </a:extLst>
          </p:cNvPr>
          <p:cNvSpPr/>
          <p:nvPr/>
        </p:nvSpPr>
        <p:spPr>
          <a:xfrm>
            <a:off x="3008653" y="560838"/>
            <a:ext cx="8383872" cy="6649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Supervisory Control</a:t>
            </a:r>
          </a:p>
        </p:txBody>
      </p:sp>
      <p:sp>
        <p:nvSpPr>
          <p:cNvPr id="7" name="Rounded Rectangle 67">
            <a:extLst>
              <a:ext uri="{FF2B5EF4-FFF2-40B4-BE49-F238E27FC236}">
                <a16:creationId xmlns:a16="http://schemas.microsoft.com/office/drawing/2014/main" id="{43954F53-D8F9-4BBC-8C17-F2DB95181796}"/>
              </a:ext>
            </a:extLst>
          </p:cNvPr>
          <p:cNvSpPr/>
          <p:nvPr/>
        </p:nvSpPr>
        <p:spPr>
          <a:xfrm>
            <a:off x="3008652" y="3776095"/>
            <a:ext cx="8383873" cy="87854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Cell Controller</a:t>
            </a:r>
          </a:p>
        </p:txBody>
      </p:sp>
      <p:sp>
        <p:nvSpPr>
          <p:cNvPr id="8" name="Rounded Rectangle 68">
            <a:extLst>
              <a:ext uri="{FF2B5EF4-FFF2-40B4-BE49-F238E27FC236}">
                <a16:creationId xmlns:a16="http://schemas.microsoft.com/office/drawing/2014/main" id="{5421C783-B137-46B3-854A-1CBE2D5A9195}"/>
              </a:ext>
            </a:extLst>
          </p:cNvPr>
          <p:cNvSpPr/>
          <p:nvPr/>
        </p:nvSpPr>
        <p:spPr>
          <a:xfrm>
            <a:off x="7622419" y="643479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Measurement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Analyzer</a:t>
            </a:r>
          </a:p>
        </p:txBody>
      </p:sp>
      <p:sp>
        <p:nvSpPr>
          <p:cNvPr id="9" name="Rounded Rectangle 91">
            <a:extLst>
              <a:ext uri="{FF2B5EF4-FFF2-40B4-BE49-F238E27FC236}">
                <a16:creationId xmlns:a16="http://schemas.microsoft.com/office/drawing/2014/main" id="{32E78E51-D069-4AB7-A01E-C37BF6093C7D}"/>
              </a:ext>
            </a:extLst>
          </p:cNvPr>
          <p:cNvSpPr/>
          <p:nvPr/>
        </p:nvSpPr>
        <p:spPr>
          <a:xfrm>
            <a:off x="4567518" y="395747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Device Control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Up-Down Arrow 64">
            <a:extLst>
              <a:ext uri="{FF2B5EF4-FFF2-40B4-BE49-F238E27FC236}">
                <a16:creationId xmlns:a16="http://schemas.microsoft.com/office/drawing/2014/main" id="{150653A7-F1F2-4709-9CF9-08FF76B58E51}"/>
              </a:ext>
            </a:extLst>
          </p:cNvPr>
          <p:cNvSpPr/>
          <p:nvPr/>
        </p:nvSpPr>
        <p:spPr>
          <a:xfrm>
            <a:off x="8071869" y="1241323"/>
            <a:ext cx="288000" cy="783538"/>
          </a:xfrm>
          <a:prstGeom prst="up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0EC19B1-3BBD-4936-AB58-51A9A7708D84}"/>
              </a:ext>
            </a:extLst>
          </p:cNvPr>
          <p:cNvSpPr/>
          <p:nvPr/>
        </p:nvSpPr>
        <p:spPr>
          <a:xfrm>
            <a:off x="8071870" y="1504868"/>
            <a:ext cx="1256836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QIF Results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CA2012C-5099-4F55-96E7-43786F8B8C54}"/>
              </a:ext>
            </a:extLst>
          </p:cNvPr>
          <p:cNvSpPr/>
          <p:nvPr/>
        </p:nvSpPr>
        <p:spPr>
          <a:xfrm>
            <a:off x="2973901" y="3156265"/>
            <a:ext cx="625492" cy="247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71C96376-0B70-4BAA-A352-BB1895A21C73}"/>
              </a:ext>
            </a:extLst>
          </p:cNvPr>
          <p:cNvSpPr/>
          <p:nvPr/>
        </p:nvSpPr>
        <p:spPr>
          <a:xfrm>
            <a:off x="4223447" y="4445111"/>
            <a:ext cx="288000" cy="1368000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9" name="Rounded Rectangle 91">
            <a:extLst>
              <a:ext uri="{FF2B5EF4-FFF2-40B4-BE49-F238E27FC236}">
                <a16:creationId xmlns:a16="http://schemas.microsoft.com/office/drawing/2014/main" id="{E92C3B35-2C87-4BC2-BE11-4471DBFDF47D}"/>
              </a:ext>
            </a:extLst>
          </p:cNvPr>
          <p:cNvSpPr/>
          <p:nvPr/>
        </p:nvSpPr>
        <p:spPr>
          <a:xfrm>
            <a:off x="9214280" y="395747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 Collection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an 61">
            <a:extLst>
              <a:ext uri="{FF2B5EF4-FFF2-40B4-BE49-F238E27FC236}">
                <a16:creationId xmlns:a16="http://schemas.microsoft.com/office/drawing/2014/main" id="{94885EBE-EF2F-45FA-B9E6-0D4236C7D9A0}"/>
              </a:ext>
            </a:extLst>
          </p:cNvPr>
          <p:cNvSpPr/>
          <p:nvPr/>
        </p:nvSpPr>
        <p:spPr>
          <a:xfrm>
            <a:off x="8157977" y="4051116"/>
            <a:ext cx="720000" cy="5400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(caliper)</a:t>
            </a:r>
            <a:endParaRPr lang="en-US" altLang="ko-KR" sz="11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Oval 66">
            <a:extLst>
              <a:ext uri="{FF2B5EF4-FFF2-40B4-BE49-F238E27FC236}">
                <a16:creationId xmlns:a16="http://schemas.microsoft.com/office/drawing/2014/main" id="{E0AADC6D-E295-4CF4-85F3-6738B0410631}"/>
              </a:ext>
            </a:extLst>
          </p:cNvPr>
          <p:cNvSpPr/>
          <p:nvPr/>
        </p:nvSpPr>
        <p:spPr>
          <a:xfrm>
            <a:off x="5856000" y="607479"/>
            <a:ext cx="1080000" cy="540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latin typeface="Arial Narrow" panose="020B0606020202030204" pitchFamily="34" charset="0"/>
              </a:rPr>
              <a:t>(supervisory)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975C37-8FDD-45F9-9AA0-788DC3B888F9}"/>
              </a:ext>
            </a:extLst>
          </p:cNvPr>
          <p:cNvSpPr txBox="1"/>
          <p:nvPr/>
        </p:nvSpPr>
        <p:spPr>
          <a:xfrm>
            <a:off x="8192197" y="3466386"/>
            <a:ext cx="7213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Arial Narrow" panose="020B0606020202030204" pitchFamily="34" charset="0"/>
              </a:rPr>
              <a:t>QIF results</a:t>
            </a:r>
            <a:endParaRPr lang="ko-KR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25" name="Rounded Rectangle 91">
            <a:extLst>
              <a:ext uri="{FF2B5EF4-FFF2-40B4-BE49-F238E27FC236}">
                <a16:creationId xmlns:a16="http://schemas.microsoft.com/office/drawing/2014/main" id="{E5C742C9-7D2D-4AA0-AA15-2338F81E2FCC}"/>
              </a:ext>
            </a:extLst>
          </p:cNvPr>
          <p:cNvSpPr/>
          <p:nvPr/>
        </p:nvSpPr>
        <p:spPr>
          <a:xfrm>
            <a:off x="3211648" y="4197121"/>
            <a:ext cx="1297290" cy="247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Planner</a:t>
            </a:r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EBB7FC3F-25C2-4BBC-A3B0-20131451F1A4}"/>
              </a:ext>
            </a:extLst>
          </p:cNvPr>
          <p:cNvSpPr/>
          <p:nvPr/>
        </p:nvSpPr>
        <p:spPr>
          <a:xfrm>
            <a:off x="3458784" y="1231313"/>
            <a:ext cx="288000" cy="2959502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7" name="화살표: 아래쪽 158">
            <a:extLst>
              <a:ext uri="{FF2B5EF4-FFF2-40B4-BE49-F238E27FC236}">
                <a16:creationId xmlns:a16="http://schemas.microsoft.com/office/drawing/2014/main" id="{676F4BBC-7CD3-432A-ADEF-3147F9E5948E}"/>
              </a:ext>
            </a:extLst>
          </p:cNvPr>
          <p:cNvSpPr/>
          <p:nvPr/>
        </p:nvSpPr>
        <p:spPr>
          <a:xfrm rot="16200000">
            <a:off x="862574" y="2312337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3AE56-5ACC-4814-900B-9345C1198084}"/>
              </a:ext>
            </a:extLst>
          </p:cNvPr>
          <p:cNvSpPr txBox="1"/>
          <p:nvPr/>
        </p:nvSpPr>
        <p:spPr>
          <a:xfrm>
            <a:off x="212882" y="2668106"/>
            <a:ext cx="1692836" cy="3973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600" b="1" dirty="0"/>
              <a:t>Models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Product/Process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Commands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Stop/Go,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State</a:t>
            </a:r>
            <a:r>
              <a:rPr lang="en-US" altLang="ko-KR" sz="1600" dirty="0"/>
              <a:t> </a:t>
            </a:r>
            <a:r>
              <a:rPr lang="en-US" altLang="ko-KR" sz="1600" b="1" dirty="0"/>
              <a:t>Stream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Plunge complete,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Measurements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Hole dimensions,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Instructions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 err="1"/>
              <a:t>Gcodes</a:t>
            </a:r>
            <a:r>
              <a:rPr lang="en-US" altLang="ko-KR" sz="1200" i="1" dirty="0"/>
              <a:t>, etc.</a:t>
            </a:r>
            <a:endParaRPr lang="ko-KR" altLang="en-US" sz="1200" i="1" dirty="0"/>
          </a:p>
        </p:txBody>
      </p:sp>
      <p:sp>
        <p:nvSpPr>
          <p:cNvPr id="29" name="화살표: 아래쪽 158">
            <a:extLst>
              <a:ext uri="{FF2B5EF4-FFF2-40B4-BE49-F238E27FC236}">
                <a16:creationId xmlns:a16="http://schemas.microsoft.com/office/drawing/2014/main" id="{BCF25D6E-BACC-4EB9-B131-4D14C3CBDAEA}"/>
              </a:ext>
            </a:extLst>
          </p:cNvPr>
          <p:cNvSpPr/>
          <p:nvPr/>
        </p:nvSpPr>
        <p:spPr>
          <a:xfrm rot="16200000">
            <a:off x="862574" y="4758828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0" name="화살표: 아래쪽 158">
            <a:extLst>
              <a:ext uri="{FF2B5EF4-FFF2-40B4-BE49-F238E27FC236}">
                <a16:creationId xmlns:a16="http://schemas.microsoft.com/office/drawing/2014/main" id="{07E0D7C6-3B79-4F3F-8B61-6460BC805793}"/>
              </a:ext>
            </a:extLst>
          </p:cNvPr>
          <p:cNvSpPr/>
          <p:nvPr/>
        </p:nvSpPr>
        <p:spPr>
          <a:xfrm rot="16200000">
            <a:off x="862575" y="3127834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1" name="화살표: 아래쪽 158">
            <a:extLst>
              <a:ext uri="{FF2B5EF4-FFF2-40B4-BE49-F238E27FC236}">
                <a16:creationId xmlns:a16="http://schemas.microsoft.com/office/drawing/2014/main" id="{B3BAFC53-4C93-4AAB-AD2D-BAE9D99645B9}"/>
              </a:ext>
            </a:extLst>
          </p:cNvPr>
          <p:cNvSpPr/>
          <p:nvPr/>
        </p:nvSpPr>
        <p:spPr>
          <a:xfrm rot="16200000">
            <a:off x="862574" y="3943331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2" name="화살표: 아래쪽 158">
            <a:extLst>
              <a:ext uri="{FF2B5EF4-FFF2-40B4-BE49-F238E27FC236}">
                <a16:creationId xmlns:a16="http://schemas.microsoft.com/office/drawing/2014/main" id="{3480B4BD-DEAE-4BCB-9B7D-AA4DE2D38056}"/>
              </a:ext>
            </a:extLst>
          </p:cNvPr>
          <p:cNvSpPr/>
          <p:nvPr/>
        </p:nvSpPr>
        <p:spPr>
          <a:xfrm rot="16200000">
            <a:off x="862574" y="5574325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3" name="사각형: 둥근 모서리 16">
            <a:extLst>
              <a:ext uri="{FF2B5EF4-FFF2-40B4-BE49-F238E27FC236}">
                <a16:creationId xmlns:a16="http://schemas.microsoft.com/office/drawing/2014/main" id="{35F2C0DD-DE43-4D62-A732-D4F0218129E2}"/>
              </a:ext>
            </a:extLst>
          </p:cNvPr>
          <p:cNvSpPr/>
          <p:nvPr/>
        </p:nvSpPr>
        <p:spPr>
          <a:xfrm>
            <a:off x="6316184" y="2009832"/>
            <a:ext cx="2930194" cy="99919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Part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직사각형 63">
            <a:extLst>
              <a:ext uri="{FF2B5EF4-FFF2-40B4-BE49-F238E27FC236}">
                <a16:creationId xmlns:a16="http://schemas.microsoft.com/office/drawing/2014/main" id="{9B4E3905-EA9B-4186-9235-E4CDCFB82F17}"/>
              </a:ext>
            </a:extLst>
          </p:cNvPr>
          <p:cNvSpPr/>
          <p:nvPr/>
        </p:nvSpPr>
        <p:spPr>
          <a:xfrm rot="16200000">
            <a:off x="5117425" y="5419916"/>
            <a:ext cx="792000" cy="144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35" name="직사각형 63">
            <a:extLst>
              <a:ext uri="{FF2B5EF4-FFF2-40B4-BE49-F238E27FC236}">
                <a16:creationId xmlns:a16="http://schemas.microsoft.com/office/drawing/2014/main" id="{A74767DF-E454-4D5E-94F5-765F1E8110DB}"/>
              </a:ext>
            </a:extLst>
          </p:cNvPr>
          <p:cNvSpPr/>
          <p:nvPr/>
        </p:nvSpPr>
        <p:spPr>
          <a:xfrm rot="16200000">
            <a:off x="7835447" y="2848695"/>
            <a:ext cx="144000" cy="46439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6" name="화살표: 아래쪽 96">
            <a:extLst>
              <a:ext uri="{FF2B5EF4-FFF2-40B4-BE49-F238E27FC236}">
                <a16:creationId xmlns:a16="http://schemas.microsoft.com/office/drawing/2014/main" id="{D014B300-699E-4262-9AE7-BB3F798F4AA5}"/>
              </a:ext>
            </a:extLst>
          </p:cNvPr>
          <p:cNvSpPr/>
          <p:nvPr/>
        </p:nvSpPr>
        <p:spPr>
          <a:xfrm rot="10800000">
            <a:off x="10004712" y="4574227"/>
            <a:ext cx="288000" cy="524683"/>
          </a:xfrm>
          <a:prstGeom prst="downArrow">
            <a:avLst>
              <a:gd name="adj1" fmla="val 56004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5528D3BD-7DC2-47C9-90D4-B03C41E2BF19}"/>
              </a:ext>
            </a:extLst>
          </p:cNvPr>
          <p:cNvSpPr/>
          <p:nvPr/>
        </p:nvSpPr>
        <p:spPr>
          <a:xfrm>
            <a:off x="3967938" y="5826913"/>
            <a:ext cx="2964287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Caliper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F9E21FCF-D8F3-4833-8867-139B63E1694D}"/>
              </a:ext>
            </a:extLst>
          </p:cNvPr>
          <p:cNvSpPr/>
          <p:nvPr/>
        </p:nvSpPr>
        <p:spPr>
          <a:xfrm>
            <a:off x="5956184" y="6024327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algn="ctr">
              <a:lnSpc>
                <a:spcPts val="9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algn="ctr">
              <a:lnSpc>
                <a:spcPts val="9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</p:txBody>
      </p:sp>
      <p:sp>
        <p:nvSpPr>
          <p:cNvPr id="40" name="Up-Down Arrow 64">
            <a:extLst>
              <a:ext uri="{FF2B5EF4-FFF2-40B4-BE49-F238E27FC236}">
                <a16:creationId xmlns:a16="http://schemas.microsoft.com/office/drawing/2014/main" id="{D890BE86-239A-4F80-BEA1-AD80C8BA726D}"/>
              </a:ext>
            </a:extLst>
          </p:cNvPr>
          <p:cNvSpPr/>
          <p:nvPr/>
        </p:nvSpPr>
        <p:spPr>
          <a:xfrm>
            <a:off x="6837905" y="1226294"/>
            <a:ext cx="288000" cy="783538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직사각형 38">
            <a:extLst>
              <a:ext uri="{FF2B5EF4-FFF2-40B4-BE49-F238E27FC236}">
                <a16:creationId xmlns:a16="http://schemas.microsoft.com/office/drawing/2014/main" id="{90E1F26D-87BF-416D-94D9-74D3C89960C4}"/>
              </a:ext>
            </a:extLst>
          </p:cNvPr>
          <p:cNvSpPr/>
          <p:nvPr/>
        </p:nvSpPr>
        <p:spPr>
          <a:xfrm>
            <a:off x="6932225" y="1490071"/>
            <a:ext cx="726034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46" name="Can 61">
            <a:extLst>
              <a:ext uri="{FF2B5EF4-FFF2-40B4-BE49-F238E27FC236}">
                <a16:creationId xmlns:a16="http://schemas.microsoft.com/office/drawing/2014/main" id="{3F3EEC4A-6EA4-4062-92B4-DBB09671CCD3}"/>
              </a:ext>
            </a:extLst>
          </p:cNvPr>
          <p:cNvSpPr/>
          <p:nvPr/>
        </p:nvSpPr>
        <p:spPr>
          <a:xfrm>
            <a:off x="6685874" y="2362536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</p:txBody>
      </p:sp>
      <p:sp>
        <p:nvSpPr>
          <p:cNvPr id="48" name="Rounded Rectangle 53">
            <a:extLst>
              <a:ext uri="{FF2B5EF4-FFF2-40B4-BE49-F238E27FC236}">
                <a16:creationId xmlns:a16="http://schemas.microsoft.com/office/drawing/2014/main" id="{072C9C8A-DB52-49E4-A4A7-F274FFD871C4}"/>
              </a:ext>
            </a:extLst>
          </p:cNvPr>
          <p:cNvSpPr/>
          <p:nvPr/>
        </p:nvSpPr>
        <p:spPr>
          <a:xfrm>
            <a:off x="1355814" y="486931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MOM</a:t>
            </a:r>
          </a:p>
        </p:txBody>
      </p:sp>
      <p:sp>
        <p:nvSpPr>
          <p:cNvPr id="49" name="Up-Down Arrow 62">
            <a:extLst>
              <a:ext uri="{FF2B5EF4-FFF2-40B4-BE49-F238E27FC236}">
                <a16:creationId xmlns:a16="http://schemas.microsoft.com/office/drawing/2014/main" id="{BA3A1A4C-181C-4419-9490-F848AE12E13E}"/>
              </a:ext>
            </a:extLst>
          </p:cNvPr>
          <p:cNvSpPr/>
          <p:nvPr/>
        </p:nvSpPr>
        <p:spPr>
          <a:xfrm rot="5400000">
            <a:off x="2463781" y="484238"/>
            <a:ext cx="280087" cy="833386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0" name="Rounded Rectangle 53">
            <a:extLst>
              <a:ext uri="{FF2B5EF4-FFF2-40B4-BE49-F238E27FC236}">
                <a16:creationId xmlns:a16="http://schemas.microsoft.com/office/drawing/2014/main" id="{E4EAB405-8397-4C3A-A57C-64726A6DDCFB}"/>
              </a:ext>
            </a:extLst>
          </p:cNvPr>
          <p:cNvSpPr/>
          <p:nvPr/>
        </p:nvSpPr>
        <p:spPr>
          <a:xfrm>
            <a:off x="493875" y="486931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PLM/ERP</a:t>
            </a:r>
          </a:p>
        </p:txBody>
      </p:sp>
      <p:sp>
        <p:nvSpPr>
          <p:cNvPr id="51" name="직사각형 105">
            <a:extLst>
              <a:ext uri="{FF2B5EF4-FFF2-40B4-BE49-F238E27FC236}">
                <a16:creationId xmlns:a16="http://schemas.microsoft.com/office/drawing/2014/main" id="{4EB73DBA-35D3-473E-8FE5-DD90BD11443E}"/>
              </a:ext>
            </a:extLst>
          </p:cNvPr>
          <p:cNvSpPr/>
          <p:nvPr/>
        </p:nvSpPr>
        <p:spPr>
          <a:xfrm>
            <a:off x="2206208" y="602330"/>
            <a:ext cx="699699" cy="24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54" name="직사각형 63">
            <a:extLst>
              <a:ext uri="{FF2B5EF4-FFF2-40B4-BE49-F238E27FC236}">
                <a16:creationId xmlns:a16="http://schemas.microsoft.com/office/drawing/2014/main" id="{806FC546-DEAF-445F-BB73-3FC64E4BD71F}"/>
              </a:ext>
            </a:extLst>
          </p:cNvPr>
          <p:cNvSpPr/>
          <p:nvPr/>
        </p:nvSpPr>
        <p:spPr>
          <a:xfrm rot="16200000">
            <a:off x="8909027" y="2658840"/>
            <a:ext cx="144000" cy="21587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2E482BFB-662E-438E-99FF-1BABA73F7BAC}"/>
              </a:ext>
            </a:extLst>
          </p:cNvPr>
          <p:cNvSpPr/>
          <p:nvPr/>
        </p:nvSpPr>
        <p:spPr>
          <a:xfrm rot="10800000">
            <a:off x="7828656" y="3023817"/>
            <a:ext cx="288000" cy="642792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56" name="직사각형 63">
            <a:extLst>
              <a:ext uri="{FF2B5EF4-FFF2-40B4-BE49-F238E27FC236}">
                <a16:creationId xmlns:a16="http://schemas.microsoft.com/office/drawing/2014/main" id="{DA55EDB0-2AF0-4B2B-A47A-C39EEA575BD9}"/>
              </a:ext>
            </a:extLst>
          </p:cNvPr>
          <p:cNvSpPr/>
          <p:nvPr/>
        </p:nvSpPr>
        <p:spPr>
          <a:xfrm rot="16200000">
            <a:off x="9984874" y="3742288"/>
            <a:ext cx="295049" cy="144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2F5184E7-A116-47C9-BECA-CE6975C6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7360">
            <a:off x="7757845" y="2261339"/>
            <a:ext cx="1417882" cy="727888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11868219-8BD5-4114-8D50-42905DD20C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0783">
            <a:off x="4214411" y="6039643"/>
            <a:ext cx="1235595" cy="5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94536A-B11E-434E-AC32-031939C0D1C4}"/>
              </a:ext>
            </a:extLst>
          </p:cNvPr>
          <p:cNvSpPr txBox="1">
            <a:spLocks/>
          </p:cNvSpPr>
          <p:nvPr/>
        </p:nvSpPr>
        <p:spPr bwMode="auto">
          <a:xfrm>
            <a:off x="-22810" y="242886"/>
            <a:ext cx="9144000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28600" rIns="45720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Use Case 3 – tool life optimization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52EE9C-54E0-42BB-8B1E-4A788B0F6F03}"/>
              </a:ext>
            </a:extLst>
          </p:cNvPr>
          <p:cNvSpPr txBox="1"/>
          <p:nvPr/>
        </p:nvSpPr>
        <p:spPr>
          <a:xfrm>
            <a:off x="3490393" y="3514537"/>
            <a:ext cx="113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Monitor tool </a:t>
            </a:r>
          </a:p>
          <a:p>
            <a:r>
              <a:rPr lang="en-US" sz="1200" dirty="0"/>
              <a:t>diameter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DFD72-789B-48A3-A45F-ABE5C5EC2D6F}"/>
              </a:ext>
            </a:extLst>
          </p:cNvPr>
          <p:cNvSpPr txBox="1"/>
          <p:nvPr/>
        </p:nvSpPr>
        <p:spPr>
          <a:xfrm>
            <a:off x="6076458" y="3526905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Compute tool</a:t>
            </a:r>
          </a:p>
          <a:p>
            <a:r>
              <a:rPr lang="en-US" sz="1200" dirty="0"/>
              <a:t>engagement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FA0515-E545-45DF-90CF-BE41DF367CAD}"/>
              </a:ext>
            </a:extLst>
          </p:cNvPr>
          <p:cNvSpPr txBox="1"/>
          <p:nvPr/>
        </p:nvSpPr>
        <p:spPr>
          <a:xfrm>
            <a:off x="8595453" y="3558724"/>
            <a:ext cx="116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Store linked data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F95C6B8-02A4-46C5-A219-2F50EDE6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80" y="1180963"/>
            <a:ext cx="1716729" cy="218733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3C439B2-AEEE-40D2-AF08-072AB68E801E}"/>
              </a:ext>
            </a:extLst>
          </p:cNvPr>
          <p:cNvSpPr txBox="1"/>
          <p:nvPr/>
        </p:nvSpPr>
        <p:spPr>
          <a:xfrm>
            <a:off x="8522308" y="5118835"/>
            <a:ext cx="1197764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STEP-NC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97F908-7862-4DE0-8410-76947B8E1CF1}"/>
              </a:ext>
            </a:extLst>
          </p:cNvPr>
          <p:cNvSpPr txBox="1"/>
          <p:nvPr/>
        </p:nvSpPr>
        <p:spPr>
          <a:xfrm>
            <a:off x="3396705" y="5118835"/>
            <a:ext cx="13773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MTConnect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C6E03E-BB76-427E-84DA-046A914F1434}"/>
              </a:ext>
            </a:extLst>
          </p:cNvPr>
          <p:cNvSpPr txBox="1"/>
          <p:nvPr/>
        </p:nvSpPr>
        <p:spPr>
          <a:xfrm>
            <a:off x="3564465" y="5832114"/>
            <a:ext cx="90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3AA7B1-F606-4EAD-AA13-E68B61418696}"/>
              </a:ext>
            </a:extLst>
          </p:cNvPr>
          <p:cNvSpPr txBox="1"/>
          <p:nvPr/>
        </p:nvSpPr>
        <p:spPr>
          <a:xfrm>
            <a:off x="8667412" y="5831681"/>
            <a:ext cx="90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 model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B04D14-E8B5-4E3C-B621-655D28BE9A92}"/>
              </a:ext>
            </a:extLst>
          </p:cNvPr>
          <p:cNvCxnSpPr>
            <a:cxnSpLocks/>
            <a:stCxn id="46" idx="3"/>
            <a:endCxn id="36" idx="1"/>
          </p:cNvCxnSpPr>
          <p:nvPr/>
        </p:nvCxnSpPr>
        <p:spPr bwMode="auto">
          <a:xfrm flipV="1">
            <a:off x="1809424" y="5303501"/>
            <a:ext cx="1587281" cy="646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53548AD-D9B9-47E8-9261-C913C49F43C0}"/>
              </a:ext>
            </a:extLst>
          </p:cNvPr>
          <p:cNvSpPr txBox="1"/>
          <p:nvPr/>
        </p:nvSpPr>
        <p:spPr>
          <a:xfrm>
            <a:off x="573188" y="4848304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Machining</a:t>
            </a:r>
          </a:p>
          <a:p>
            <a:pPr algn="ctr"/>
            <a:r>
              <a:rPr lang="en-US" sz="1800" dirty="0"/>
              <a:t>Context</a:t>
            </a:r>
          </a:p>
          <a:p>
            <a:pPr algn="ctr"/>
            <a:r>
              <a:rPr lang="en-US" sz="1800" dirty="0"/>
              <a:t>Macros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7EE2D4-6727-42A8-B830-24F0B61A84B6}"/>
              </a:ext>
            </a:extLst>
          </p:cNvPr>
          <p:cNvCxnSpPr>
            <a:cxnSpLocks/>
            <a:stCxn id="36" idx="3"/>
            <a:endCxn id="49" idx="1"/>
          </p:cNvCxnSpPr>
          <p:nvPr/>
        </p:nvCxnSpPr>
        <p:spPr bwMode="auto">
          <a:xfrm>
            <a:off x="4774005" y="5303501"/>
            <a:ext cx="1321875" cy="646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780435B-D654-48E7-8BAA-FF4B9CAFC2BC}"/>
              </a:ext>
            </a:extLst>
          </p:cNvPr>
          <p:cNvSpPr txBox="1"/>
          <p:nvPr/>
        </p:nvSpPr>
        <p:spPr>
          <a:xfrm>
            <a:off x="783209" y="5874060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Gcode</a:t>
            </a:r>
            <a:endParaRPr lang="en-US" dirty="0"/>
          </a:p>
          <a:p>
            <a:r>
              <a:rPr lang="en-US" dirty="0"/>
              <a:t>ops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CE0275-4DCB-416B-A74A-5905ADF5FF1E}"/>
              </a:ext>
            </a:extLst>
          </p:cNvPr>
          <p:cNvSpPr txBox="1"/>
          <p:nvPr/>
        </p:nvSpPr>
        <p:spPr>
          <a:xfrm>
            <a:off x="6095880" y="4986803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STEP</a:t>
            </a:r>
          </a:p>
          <a:p>
            <a:pPr algn="ctr"/>
            <a:r>
              <a:rPr lang="en-US" sz="1800" dirty="0"/>
              <a:t>Agent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16A9DA1-1364-45A4-BA59-9587AB2C4A91}"/>
              </a:ext>
            </a:extLst>
          </p:cNvPr>
          <p:cNvCxnSpPr>
            <a:stCxn id="49" idx="3"/>
            <a:endCxn id="35" idx="1"/>
          </p:cNvCxnSpPr>
          <p:nvPr/>
        </p:nvCxnSpPr>
        <p:spPr bwMode="auto">
          <a:xfrm flipV="1">
            <a:off x="6908923" y="5303501"/>
            <a:ext cx="1613385" cy="646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DE23F3-4BB2-41BF-8857-7B6951B31876}"/>
              </a:ext>
            </a:extLst>
          </p:cNvPr>
          <p:cNvSpPr txBox="1"/>
          <p:nvPr/>
        </p:nvSpPr>
        <p:spPr>
          <a:xfrm>
            <a:off x="6133929" y="5840287"/>
            <a:ext cx="91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F2172A-7F97-429B-8C26-2E75AAD1E2AF}"/>
              </a:ext>
            </a:extLst>
          </p:cNvPr>
          <p:cNvSpPr txBox="1"/>
          <p:nvPr/>
        </p:nvSpPr>
        <p:spPr>
          <a:xfrm>
            <a:off x="925848" y="4566259"/>
            <a:ext cx="5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OMAC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0A480F-A436-4617-84BD-9C508DF4B603}"/>
              </a:ext>
            </a:extLst>
          </p:cNvPr>
          <p:cNvSpPr txBox="1"/>
          <p:nvPr/>
        </p:nvSpPr>
        <p:spPr>
          <a:xfrm>
            <a:off x="3878620" y="455979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ANSI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2B4BF-3D26-47AD-814F-A90A71693314}"/>
              </a:ext>
            </a:extLst>
          </p:cNvPr>
          <p:cNvSpPr txBox="1"/>
          <p:nvPr/>
        </p:nvSpPr>
        <p:spPr>
          <a:xfrm>
            <a:off x="6133929" y="4553486"/>
            <a:ext cx="841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Tools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F95E8F-7BAD-4F09-A237-C7A287E3D605}"/>
              </a:ext>
            </a:extLst>
          </p:cNvPr>
          <p:cNvSpPr txBox="1"/>
          <p:nvPr/>
        </p:nvSpPr>
        <p:spPr>
          <a:xfrm>
            <a:off x="8910653" y="4552661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ISO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1BB4FEC-94A1-4593-A367-3E5C92CBAB49}"/>
              </a:ext>
            </a:extLst>
          </p:cNvPr>
          <p:cNvCxnSpPr>
            <a:cxnSpLocks/>
          </p:cNvCxnSpPr>
          <p:nvPr/>
        </p:nvCxnSpPr>
        <p:spPr bwMode="auto">
          <a:xfrm>
            <a:off x="0" y="4270615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6333DAA-034C-4868-918F-9BDA68A4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741" y="1072922"/>
            <a:ext cx="3951676" cy="2442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2FE8B-59FA-4650-9996-FEB8B740DD19}"/>
              </a:ext>
            </a:extLst>
          </p:cNvPr>
          <p:cNvSpPr txBox="1"/>
          <p:nvPr/>
        </p:nvSpPr>
        <p:spPr>
          <a:xfrm>
            <a:off x="10276115" y="4983523"/>
            <a:ext cx="1445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 life can increase by 15%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F50FC22-3B8F-4BBC-AA0E-4130290E1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0" y="1348386"/>
            <a:ext cx="2590797" cy="19430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F32E38F-B548-492A-983E-A6C91146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462" y="1317912"/>
            <a:ext cx="2559449" cy="19525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EF60399-5D29-40C0-982D-B621040EDB62}"/>
              </a:ext>
            </a:extLst>
          </p:cNvPr>
          <p:cNvSpPr txBox="1"/>
          <p:nvPr/>
        </p:nvSpPr>
        <p:spPr>
          <a:xfrm>
            <a:off x="898481" y="3519819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Machine </a:t>
            </a:r>
          </a:p>
          <a:p>
            <a:r>
              <a:rPr lang="en-US" sz="1200" dirty="0"/>
              <a:t>parts</a:t>
            </a:r>
          </a:p>
        </p:txBody>
      </p:sp>
    </p:spTree>
    <p:extLst>
      <p:ext uri="{BB962C8B-B14F-4D97-AF65-F5344CB8AC3E}">
        <p14:creationId xmlns:p14="http://schemas.microsoft.com/office/powerpoint/2010/main" val="165677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5">
            <a:extLst>
              <a:ext uri="{FF2B5EF4-FFF2-40B4-BE49-F238E27FC236}">
                <a16:creationId xmlns:a16="http://schemas.microsoft.com/office/drawing/2014/main" id="{277BD813-93D9-46D0-8AED-E31DA2577E26}"/>
              </a:ext>
            </a:extLst>
          </p:cNvPr>
          <p:cNvSpPr/>
          <p:nvPr/>
        </p:nvSpPr>
        <p:spPr>
          <a:xfrm>
            <a:off x="3023501" y="204235"/>
            <a:ext cx="8716780" cy="12248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User</a:t>
            </a:r>
            <a:r>
              <a:rPr lang="ko-KR" alt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ounded Rectangle 65">
            <a:extLst>
              <a:ext uri="{FF2B5EF4-FFF2-40B4-BE49-F238E27FC236}">
                <a16:creationId xmlns:a16="http://schemas.microsoft.com/office/drawing/2014/main" id="{42BDC18E-D7CC-433F-BA80-4864A24DD7B9}"/>
              </a:ext>
            </a:extLst>
          </p:cNvPr>
          <p:cNvSpPr/>
          <p:nvPr/>
        </p:nvSpPr>
        <p:spPr>
          <a:xfrm>
            <a:off x="5028083" y="1844831"/>
            <a:ext cx="6730712" cy="1353909"/>
          </a:xfrm>
          <a:prstGeom prst="roundRect">
            <a:avLst>
              <a:gd name="adj" fmla="val 1411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Core </a:t>
            </a:r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</a:p>
        </p:txBody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1F428042-6BE1-4D17-B099-95DFBAA95AD7}"/>
              </a:ext>
            </a:extLst>
          </p:cNvPr>
          <p:cNvSpPr/>
          <p:nvPr/>
        </p:nvSpPr>
        <p:spPr>
          <a:xfrm>
            <a:off x="3023502" y="3466640"/>
            <a:ext cx="8716780" cy="13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DCDCE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65">
            <a:extLst>
              <a:ext uri="{FF2B5EF4-FFF2-40B4-BE49-F238E27FC236}">
                <a16:creationId xmlns:a16="http://schemas.microsoft.com/office/drawing/2014/main" id="{C6B16DAB-F09F-4C9B-9516-001A26C6132A}"/>
              </a:ext>
            </a:extLst>
          </p:cNvPr>
          <p:cNvSpPr/>
          <p:nvPr/>
        </p:nvSpPr>
        <p:spPr>
          <a:xfrm>
            <a:off x="3062538" y="5812257"/>
            <a:ext cx="8716780" cy="964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OME</a:t>
            </a: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id="{DC91BE24-B48D-468D-8F76-8AAECE4CC6F8}"/>
              </a:ext>
            </a:extLst>
          </p:cNvPr>
          <p:cNvSpPr/>
          <p:nvPr/>
        </p:nvSpPr>
        <p:spPr>
          <a:xfrm>
            <a:off x="3240857" y="634544"/>
            <a:ext cx="8372008" cy="6649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Supervisory Control</a:t>
            </a:r>
          </a:p>
        </p:txBody>
      </p:sp>
      <p:sp>
        <p:nvSpPr>
          <p:cNvPr id="8" name="Rounded Rectangle 67">
            <a:extLst>
              <a:ext uri="{FF2B5EF4-FFF2-40B4-BE49-F238E27FC236}">
                <a16:creationId xmlns:a16="http://schemas.microsoft.com/office/drawing/2014/main" id="{BDBEB30D-B5B0-4BDF-A126-762BB520A2CF}"/>
              </a:ext>
            </a:extLst>
          </p:cNvPr>
          <p:cNvSpPr/>
          <p:nvPr/>
        </p:nvSpPr>
        <p:spPr>
          <a:xfrm>
            <a:off x="3228992" y="3842197"/>
            <a:ext cx="8383873" cy="87854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Cell Controller</a:t>
            </a:r>
          </a:p>
        </p:txBody>
      </p:sp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EDA2688F-0143-4ACF-85A1-79B3C74DCAB9}"/>
              </a:ext>
            </a:extLst>
          </p:cNvPr>
          <p:cNvSpPr/>
          <p:nvPr/>
        </p:nvSpPr>
        <p:spPr>
          <a:xfrm>
            <a:off x="1576154" y="553033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MOM</a:t>
            </a:r>
          </a:p>
        </p:txBody>
      </p:sp>
      <p:sp>
        <p:nvSpPr>
          <p:cNvPr id="10" name="Rounded Rectangle 68">
            <a:extLst>
              <a:ext uri="{FF2B5EF4-FFF2-40B4-BE49-F238E27FC236}">
                <a16:creationId xmlns:a16="http://schemas.microsoft.com/office/drawing/2014/main" id="{739B3ED7-327B-4682-8534-62EE6C41E9AD}"/>
              </a:ext>
            </a:extLst>
          </p:cNvPr>
          <p:cNvSpPr/>
          <p:nvPr/>
        </p:nvSpPr>
        <p:spPr>
          <a:xfrm>
            <a:off x="6978877" y="740675"/>
            <a:ext cx="1367771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Tool Life Analyzer</a:t>
            </a:r>
          </a:p>
        </p:txBody>
      </p:sp>
      <p:sp>
        <p:nvSpPr>
          <p:cNvPr id="12" name="Up-Down Arrow 62">
            <a:extLst>
              <a:ext uri="{FF2B5EF4-FFF2-40B4-BE49-F238E27FC236}">
                <a16:creationId xmlns:a16="http://schemas.microsoft.com/office/drawing/2014/main" id="{3C395C1B-8926-49BE-A224-6A47134790C2}"/>
              </a:ext>
            </a:extLst>
          </p:cNvPr>
          <p:cNvSpPr/>
          <p:nvPr/>
        </p:nvSpPr>
        <p:spPr>
          <a:xfrm rot="5400000">
            <a:off x="2684121" y="550340"/>
            <a:ext cx="280087" cy="833386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458C2107-CAE6-4A95-8C15-F383B4F53313}"/>
              </a:ext>
            </a:extLst>
          </p:cNvPr>
          <p:cNvSpPr/>
          <p:nvPr/>
        </p:nvSpPr>
        <p:spPr>
          <a:xfrm>
            <a:off x="714215" y="553033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PLM/ERP</a:t>
            </a:r>
          </a:p>
        </p:txBody>
      </p:sp>
      <p:sp>
        <p:nvSpPr>
          <p:cNvPr id="14" name="Up-Down Arrow 64">
            <a:extLst>
              <a:ext uri="{FF2B5EF4-FFF2-40B4-BE49-F238E27FC236}">
                <a16:creationId xmlns:a16="http://schemas.microsoft.com/office/drawing/2014/main" id="{2A1D6770-03EB-4A8A-8BD4-B5E54DA9A6AF}"/>
              </a:ext>
            </a:extLst>
          </p:cNvPr>
          <p:cNvSpPr/>
          <p:nvPr/>
        </p:nvSpPr>
        <p:spPr>
          <a:xfrm>
            <a:off x="6491493" y="1292418"/>
            <a:ext cx="280087" cy="934210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ounded Rectangle 91">
            <a:extLst>
              <a:ext uri="{FF2B5EF4-FFF2-40B4-BE49-F238E27FC236}">
                <a16:creationId xmlns:a16="http://schemas.microsoft.com/office/drawing/2014/main" id="{53213BA7-23ED-4477-84FF-C764463509E8}"/>
              </a:ext>
            </a:extLst>
          </p:cNvPr>
          <p:cNvSpPr/>
          <p:nvPr/>
        </p:nvSpPr>
        <p:spPr>
          <a:xfrm>
            <a:off x="4787858" y="4023578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Device Control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DB074E2-0C52-4227-A90C-CAA4F9F08235}"/>
              </a:ext>
            </a:extLst>
          </p:cNvPr>
          <p:cNvSpPr/>
          <p:nvPr/>
        </p:nvSpPr>
        <p:spPr>
          <a:xfrm>
            <a:off x="5918035" y="2207045"/>
            <a:ext cx="1832852" cy="88969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Process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4C82D1A-309C-4AE6-8E24-15F46CF350A1}"/>
              </a:ext>
            </a:extLst>
          </p:cNvPr>
          <p:cNvSpPr/>
          <p:nvPr/>
        </p:nvSpPr>
        <p:spPr>
          <a:xfrm>
            <a:off x="9653773" y="2208442"/>
            <a:ext cx="1248898" cy="889697"/>
          </a:xfrm>
          <a:prstGeom prst="roundRect">
            <a:avLst>
              <a:gd name="adj" fmla="val 12912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Tool Digital Twin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AFE1C-2C67-4C50-8C15-1D411A968942}"/>
              </a:ext>
            </a:extLst>
          </p:cNvPr>
          <p:cNvSpPr txBox="1"/>
          <p:nvPr/>
        </p:nvSpPr>
        <p:spPr>
          <a:xfrm>
            <a:off x="6976486" y="3332302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MTConnect (with process and measurement)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Can 61">
            <a:extLst>
              <a:ext uri="{FF2B5EF4-FFF2-40B4-BE49-F238E27FC236}">
                <a16:creationId xmlns:a16="http://schemas.microsoft.com/office/drawing/2014/main" id="{D558BDC7-9C79-4E1A-87F8-BDC9CC4D0406}"/>
              </a:ext>
            </a:extLst>
          </p:cNvPr>
          <p:cNvSpPr/>
          <p:nvPr/>
        </p:nvSpPr>
        <p:spPr>
          <a:xfrm>
            <a:off x="9839386" y="2494527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(equipment)</a:t>
            </a:r>
          </a:p>
          <a:p>
            <a:pPr algn="ctr">
              <a:lnSpc>
                <a:spcPts val="1100"/>
              </a:lnSpc>
            </a:pPr>
            <a:endParaRPr lang="en-US" dirty="0"/>
          </a:p>
        </p:txBody>
      </p:sp>
      <p:sp>
        <p:nvSpPr>
          <p:cNvPr id="37" name="Up-Down Arrow 64">
            <a:extLst>
              <a:ext uri="{FF2B5EF4-FFF2-40B4-BE49-F238E27FC236}">
                <a16:creationId xmlns:a16="http://schemas.microsoft.com/office/drawing/2014/main" id="{F495A5E7-F045-4E4E-B956-8DEDAD5756C7}"/>
              </a:ext>
            </a:extLst>
          </p:cNvPr>
          <p:cNvSpPr/>
          <p:nvPr/>
        </p:nvSpPr>
        <p:spPr>
          <a:xfrm>
            <a:off x="10024968" y="1299868"/>
            <a:ext cx="280087" cy="926760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5B78334-FE0F-4050-BD90-B5F8DDB4A547}"/>
              </a:ext>
            </a:extLst>
          </p:cNvPr>
          <p:cNvSpPr/>
          <p:nvPr/>
        </p:nvSpPr>
        <p:spPr>
          <a:xfrm>
            <a:off x="10187349" y="1452739"/>
            <a:ext cx="9177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  <a:p>
            <a:pPr>
              <a:lnSpc>
                <a:spcPts val="13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ISO 13399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4B5967C-6F45-4F40-B14F-AC2C9F1387A3}"/>
              </a:ext>
            </a:extLst>
          </p:cNvPr>
          <p:cNvSpPr/>
          <p:nvPr/>
        </p:nvSpPr>
        <p:spPr>
          <a:xfrm>
            <a:off x="3186218" y="3259942"/>
            <a:ext cx="686630" cy="24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43" name="화살표: 아래쪽 42">
            <a:extLst>
              <a:ext uri="{FF2B5EF4-FFF2-40B4-BE49-F238E27FC236}">
                <a16:creationId xmlns:a16="http://schemas.microsoft.com/office/drawing/2014/main" id="{6E949539-A587-4BA9-B2FF-4F99803D31B6}"/>
              </a:ext>
            </a:extLst>
          </p:cNvPr>
          <p:cNvSpPr/>
          <p:nvPr/>
        </p:nvSpPr>
        <p:spPr>
          <a:xfrm>
            <a:off x="4326436" y="4518273"/>
            <a:ext cx="295748" cy="1438774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B22A3A3-100A-4B91-A7ED-56EF4F0A6257}"/>
              </a:ext>
            </a:extLst>
          </p:cNvPr>
          <p:cNvSpPr/>
          <p:nvPr/>
        </p:nvSpPr>
        <p:spPr>
          <a:xfrm>
            <a:off x="3676858" y="5332583"/>
            <a:ext cx="788999" cy="401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CNC</a:t>
            </a:r>
          </a:p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language</a:t>
            </a: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B03E4B9F-6BE8-41FB-A467-A0CDE6B69417}"/>
              </a:ext>
            </a:extLst>
          </p:cNvPr>
          <p:cNvSpPr/>
          <p:nvPr/>
        </p:nvSpPr>
        <p:spPr>
          <a:xfrm>
            <a:off x="3973368" y="5949226"/>
            <a:ext cx="2342972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CNC</a:t>
            </a:r>
          </a:p>
        </p:txBody>
      </p:sp>
      <p:sp>
        <p:nvSpPr>
          <p:cNvPr id="48" name="Oval 66">
            <a:extLst>
              <a:ext uri="{FF2B5EF4-FFF2-40B4-BE49-F238E27FC236}">
                <a16:creationId xmlns:a16="http://schemas.microsoft.com/office/drawing/2014/main" id="{943EEB36-09F1-47D8-8D26-5128BE333249}"/>
              </a:ext>
            </a:extLst>
          </p:cNvPr>
          <p:cNvSpPr/>
          <p:nvPr/>
        </p:nvSpPr>
        <p:spPr>
          <a:xfrm>
            <a:off x="5399577" y="6143137"/>
            <a:ext cx="720000" cy="54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CNC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4" name="Rounded Rectangle 91">
            <a:extLst>
              <a:ext uri="{FF2B5EF4-FFF2-40B4-BE49-F238E27FC236}">
                <a16:creationId xmlns:a16="http://schemas.microsoft.com/office/drawing/2014/main" id="{345C2E6A-2574-46E9-9072-FE4B94EF0321}"/>
              </a:ext>
            </a:extLst>
          </p:cNvPr>
          <p:cNvSpPr/>
          <p:nvPr/>
        </p:nvSpPr>
        <p:spPr>
          <a:xfrm>
            <a:off x="9434620" y="4023578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 Collection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ounded Rectangle 33">
            <a:extLst>
              <a:ext uri="{FF2B5EF4-FFF2-40B4-BE49-F238E27FC236}">
                <a16:creationId xmlns:a16="http://schemas.microsoft.com/office/drawing/2014/main" id="{83F3DC92-0D0E-4FE3-B56E-96F5487F71D6}"/>
              </a:ext>
            </a:extLst>
          </p:cNvPr>
          <p:cNvSpPr/>
          <p:nvPr/>
        </p:nvSpPr>
        <p:spPr>
          <a:xfrm>
            <a:off x="9876624" y="3877704"/>
            <a:ext cx="1380529" cy="2628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MTConnect Agent</a:t>
            </a:r>
          </a:p>
        </p:txBody>
      </p:sp>
      <p:sp>
        <p:nvSpPr>
          <p:cNvPr id="56" name="Can 61">
            <a:extLst>
              <a:ext uri="{FF2B5EF4-FFF2-40B4-BE49-F238E27FC236}">
                <a16:creationId xmlns:a16="http://schemas.microsoft.com/office/drawing/2014/main" id="{206D0081-C740-4A7B-82D8-C8C62A2FA41E}"/>
              </a:ext>
            </a:extLst>
          </p:cNvPr>
          <p:cNvSpPr/>
          <p:nvPr/>
        </p:nvSpPr>
        <p:spPr>
          <a:xfrm>
            <a:off x="8378317" y="4117218"/>
            <a:ext cx="720000" cy="5400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(controller)</a:t>
            </a:r>
            <a:endParaRPr lang="en-US" altLang="ko-KR" sz="11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화살표: 아래쪽 58">
            <a:extLst>
              <a:ext uri="{FF2B5EF4-FFF2-40B4-BE49-F238E27FC236}">
                <a16:creationId xmlns:a16="http://schemas.microsoft.com/office/drawing/2014/main" id="{11DD0DA8-B7B7-4431-A9A5-F9BFABDB1B7B}"/>
              </a:ext>
            </a:extLst>
          </p:cNvPr>
          <p:cNvSpPr/>
          <p:nvPr/>
        </p:nvSpPr>
        <p:spPr>
          <a:xfrm rot="10800000">
            <a:off x="9503693" y="4644814"/>
            <a:ext cx="295748" cy="409751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5BA9621-6464-4B5F-BD0C-FB1E34C7F9AB}"/>
              </a:ext>
            </a:extLst>
          </p:cNvPr>
          <p:cNvSpPr/>
          <p:nvPr/>
        </p:nvSpPr>
        <p:spPr>
          <a:xfrm>
            <a:off x="6616340" y="1556165"/>
            <a:ext cx="643992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61" name="화살표: 아래쪽 60">
            <a:extLst>
              <a:ext uri="{FF2B5EF4-FFF2-40B4-BE49-F238E27FC236}">
                <a16:creationId xmlns:a16="http://schemas.microsoft.com/office/drawing/2014/main" id="{7E04CFC9-21F6-4BCF-B3AD-F4B0167FF631}"/>
              </a:ext>
            </a:extLst>
          </p:cNvPr>
          <p:cNvSpPr/>
          <p:nvPr/>
        </p:nvSpPr>
        <p:spPr>
          <a:xfrm rot="10800000">
            <a:off x="10346217" y="3087772"/>
            <a:ext cx="264386" cy="789210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4" name="직사각형 105">
            <a:extLst>
              <a:ext uri="{FF2B5EF4-FFF2-40B4-BE49-F238E27FC236}">
                <a16:creationId xmlns:a16="http://schemas.microsoft.com/office/drawing/2014/main" id="{BAC295EE-5AF7-40C2-8219-60CA4C9248B2}"/>
              </a:ext>
            </a:extLst>
          </p:cNvPr>
          <p:cNvSpPr/>
          <p:nvPr/>
        </p:nvSpPr>
        <p:spPr>
          <a:xfrm>
            <a:off x="2413742" y="252398"/>
            <a:ext cx="69969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AP239</a:t>
            </a:r>
          </a:p>
        </p:txBody>
      </p:sp>
      <p:sp>
        <p:nvSpPr>
          <p:cNvPr id="72" name="직사각형 63">
            <a:extLst>
              <a:ext uri="{FF2B5EF4-FFF2-40B4-BE49-F238E27FC236}">
                <a16:creationId xmlns:a16="http://schemas.microsoft.com/office/drawing/2014/main" id="{CA42372D-831D-479E-90A3-F15222184149}"/>
              </a:ext>
            </a:extLst>
          </p:cNvPr>
          <p:cNvSpPr/>
          <p:nvPr/>
        </p:nvSpPr>
        <p:spPr>
          <a:xfrm rot="16200000">
            <a:off x="7557654" y="3026167"/>
            <a:ext cx="144766" cy="39117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5" name="직사각형 63">
            <a:extLst>
              <a:ext uri="{FF2B5EF4-FFF2-40B4-BE49-F238E27FC236}">
                <a16:creationId xmlns:a16="http://schemas.microsoft.com/office/drawing/2014/main" id="{C5A9CF7F-452C-45F8-A0FA-C8A386A6FEA1}"/>
              </a:ext>
            </a:extLst>
          </p:cNvPr>
          <p:cNvSpPr/>
          <p:nvPr/>
        </p:nvSpPr>
        <p:spPr>
          <a:xfrm rot="16200000">
            <a:off x="5315733" y="5410603"/>
            <a:ext cx="893960" cy="17712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ECF62AF-9BB0-4D76-9A93-949CA4C91F52}"/>
              </a:ext>
            </a:extLst>
          </p:cNvPr>
          <p:cNvSpPr txBox="1"/>
          <p:nvPr/>
        </p:nvSpPr>
        <p:spPr>
          <a:xfrm>
            <a:off x="5893282" y="5168458"/>
            <a:ext cx="1426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dirty="0"/>
              <a:t>Tweets (with process)</a:t>
            </a:r>
          </a:p>
        </p:txBody>
      </p:sp>
      <p:sp>
        <p:nvSpPr>
          <p:cNvPr id="99" name="Rounded Rectangle 91">
            <a:extLst>
              <a:ext uri="{FF2B5EF4-FFF2-40B4-BE49-F238E27FC236}">
                <a16:creationId xmlns:a16="http://schemas.microsoft.com/office/drawing/2014/main" id="{9D7DBAB9-7588-47CD-9BC4-A696495F0415}"/>
              </a:ext>
            </a:extLst>
          </p:cNvPr>
          <p:cNvSpPr/>
          <p:nvPr/>
        </p:nvSpPr>
        <p:spPr>
          <a:xfrm>
            <a:off x="3431988" y="4263223"/>
            <a:ext cx="1297290" cy="247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Translator</a:t>
            </a:r>
          </a:p>
        </p:txBody>
      </p:sp>
      <p:sp>
        <p:nvSpPr>
          <p:cNvPr id="102" name="Can 61">
            <a:extLst>
              <a:ext uri="{FF2B5EF4-FFF2-40B4-BE49-F238E27FC236}">
                <a16:creationId xmlns:a16="http://schemas.microsoft.com/office/drawing/2014/main" id="{299F13A1-6F1B-43CE-BFC3-2C7BB74BFB45}"/>
              </a:ext>
            </a:extLst>
          </p:cNvPr>
          <p:cNvSpPr/>
          <p:nvPr/>
        </p:nvSpPr>
        <p:spPr>
          <a:xfrm>
            <a:off x="7003810" y="2494527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5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(process)</a:t>
            </a:r>
          </a:p>
        </p:txBody>
      </p:sp>
      <p:sp>
        <p:nvSpPr>
          <p:cNvPr id="106" name="화살표: 아래쪽 105">
            <a:extLst>
              <a:ext uri="{FF2B5EF4-FFF2-40B4-BE49-F238E27FC236}">
                <a16:creationId xmlns:a16="http://schemas.microsoft.com/office/drawing/2014/main" id="{E48E5B15-A837-42C3-8360-4E902AB821D0}"/>
              </a:ext>
            </a:extLst>
          </p:cNvPr>
          <p:cNvSpPr/>
          <p:nvPr/>
        </p:nvSpPr>
        <p:spPr>
          <a:xfrm>
            <a:off x="3679124" y="1297415"/>
            <a:ext cx="295748" cy="2959502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08" name="화살표: 아래쪽 158">
            <a:extLst>
              <a:ext uri="{FF2B5EF4-FFF2-40B4-BE49-F238E27FC236}">
                <a16:creationId xmlns:a16="http://schemas.microsoft.com/office/drawing/2014/main" id="{7864E199-7A4B-4608-A2A4-4406C48D0AA5}"/>
              </a:ext>
            </a:extLst>
          </p:cNvPr>
          <p:cNvSpPr/>
          <p:nvPr/>
        </p:nvSpPr>
        <p:spPr>
          <a:xfrm rot="16200000">
            <a:off x="1082914" y="2378439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90743F3-8226-4420-A74D-42D43084C356}"/>
              </a:ext>
            </a:extLst>
          </p:cNvPr>
          <p:cNvSpPr txBox="1"/>
          <p:nvPr/>
        </p:nvSpPr>
        <p:spPr>
          <a:xfrm>
            <a:off x="433222" y="2734208"/>
            <a:ext cx="1692836" cy="3973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600" b="1" dirty="0"/>
              <a:t>Models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Product/Process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Commands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Stop/Go,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State</a:t>
            </a:r>
            <a:r>
              <a:rPr lang="en-US" altLang="ko-KR" sz="1600" dirty="0"/>
              <a:t> </a:t>
            </a:r>
            <a:r>
              <a:rPr lang="en-US" altLang="ko-KR" sz="1600" b="1" dirty="0"/>
              <a:t>Stream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Plunge complete,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Measurements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Hole dimensions,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Instructions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 err="1"/>
              <a:t>Gcodes</a:t>
            </a:r>
            <a:r>
              <a:rPr lang="en-US" altLang="ko-KR" sz="1200" i="1" dirty="0"/>
              <a:t>, etc.</a:t>
            </a:r>
            <a:endParaRPr lang="ko-KR" altLang="en-US" sz="1200" i="1" dirty="0"/>
          </a:p>
        </p:txBody>
      </p:sp>
      <p:sp>
        <p:nvSpPr>
          <p:cNvPr id="110" name="화살표: 아래쪽 158">
            <a:extLst>
              <a:ext uri="{FF2B5EF4-FFF2-40B4-BE49-F238E27FC236}">
                <a16:creationId xmlns:a16="http://schemas.microsoft.com/office/drawing/2014/main" id="{FD758BD5-542E-44CB-9A3D-D258F117250F}"/>
              </a:ext>
            </a:extLst>
          </p:cNvPr>
          <p:cNvSpPr/>
          <p:nvPr/>
        </p:nvSpPr>
        <p:spPr>
          <a:xfrm rot="16200000">
            <a:off x="1082914" y="4824930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2" name="화살표: 아래쪽 158">
            <a:extLst>
              <a:ext uri="{FF2B5EF4-FFF2-40B4-BE49-F238E27FC236}">
                <a16:creationId xmlns:a16="http://schemas.microsoft.com/office/drawing/2014/main" id="{BD723779-994E-4FD4-BF59-D30A7F5DA025}"/>
              </a:ext>
            </a:extLst>
          </p:cNvPr>
          <p:cNvSpPr/>
          <p:nvPr/>
        </p:nvSpPr>
        <p:spPr>
          <a:xfrm rot="16200000">
            <a:off x="1082915" y="3193936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3" name="화살표: 아래쪽 158">
            <a:extLst>
              <a:ext uri="{FF2B5EF4-FFF2-40B4-BE49-F238E27FC236}">
                <a16:creationId xmlns:a16="http://schemas.microsoft.com/office/drawing/2014/main" id="{AAA143AE-4377-4B79-A87D-40C5E8FAD7D5}"/>
              </a:ext>
            </a:extLst>
          </p:cNvPr>
          <p:cNvSpPr/>
          <p:nvPr/>
        </p:nvSpPr>
        <p:spPr>
          <a:xfrm rot="16200000">
            <a:off x="1082914" y="4009433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4" name="화살표: 아래쪽 158">
            <a:extLst>
              <a:ext uri="{FF2B5EF4-FFF2-40B4-BE49-F238E27FC236}">
                <a16:creationId xmlns:a16="http://schemas.microsoft.com/office/drawing/2014/main" id="{5D47E4C8-9FEB-44DC-ABB5-46F45ECF2138}"/>
              </a:ext>
            </a:extLst>
          </p:cNvPr>
          <p:cNvSpPr/>
          <p:nvPr/>
        </p:nvSpPr>
        <p:spPr>
          <a:xfrm rot="16200000">
            <a:off x="1082914" y="5640427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43084-B380-4055-AE42-9971C2745273}"/>
              </a:ext>
            </a:extLst>
          </p:cNvPr>
          <p:cNvSpPr txBox="1"/>
          <p:nvPr/>
        </p:nvSpPr>
        <p:spPr>
          <a:xfrm>
            <a:off x="10435288" y="2915088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View3</a:t>
            </a:r>
            <a:endParaRPr lang="ko-KR" altLang="en-US" sz="105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직사각형 63">
            <a:extLst>
              <a:ext uri="{FF2B5EF4-FFF2-40B4-BE49-F238E27FC236}">
                <a16:creationId xmlns:a16="http://schemas.microsoft.com/office/drawing/2014/main" id="{E0CA4A91-304E-4676-A3AF-2AA1A67DBA45}"/>
              </a:ext>
            </a:extLst>
          </p:cNvPr>
          <p:cNvSpPr/>
          <p:nvPr/>
        </p:nvSpPr>
        <p:spPr>
          <a:xfrm rot="16200000">
            <a:off x="8380852" y="1500169"/>
            <a:ext cx="144000" cy="39227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7" name="화살표: 아래쪽 116">
            <a:extLst>
              <a:ext uri="{FF2B5EF4-FFF2-40B4-BE49-F238E27FC236}">
                <a16:creationId xmlns:a16="http://schemas.microsoft.com/office/drawing/2014/main" id="{CD85CB3C-97A9-4F52-B10B-99D1C2C175D3}"/>
              </a:ext>
            </a:extLst>
          </p:cNvPr>
          <p:cNvSpPr/>
          <p:nvPr/>
        </p:nvSpPr>
        <p:spPr>
          <a:xfrm rot="10800000">
            <a:off x="6430614" y="3081346"/>
            <a:ext cx="243279" cy="307711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B2F1E975-7731-4956-8C34-C281B7A4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5039" y="6189920"/>
            <a:ext cx="726932" cy="512929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78035EDB-83E9-465A-A0AA-48FFD7D7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772"/>
          <a:stretch/>
        </p:blipFill>
        <p:spPr>
          <a:xfrm>
            <a:off x="10569033" y="2476750"/>
            <a:ext cx="187486" cy="503554"/>
          </a:xfrm>
          <a:prstGeom prst="rect">
            <a:avLst/>
          </a:prstGeom>
        </p:spPr>
      </p:pic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ABF5FE8D-DB61-41D3-ADF1-E7A9FCBCD92C}"/>
              </a:ext>
            </a:extLst>
          </p:cNvPr>
          <p:cNvSpPr/>
          <p:nvPr/>
        </p:nvSpPr>
        <p:spPr>
          <a:xfrm>
            <a:off x="7878255" y="2203924"/>
            <a:ext cx="1405962" cy="889697"/>
          </a:xfrm>
          <a:prstGeom prst="roundRect">
            <a:avLst>
              <a:gd name="adj" fmla="val 12912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Part Digital Twin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0DD92929-E575-4C66-9D8B-26D4E78B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8082" y="2495043"/>
            <a:ext cx="661796" cy="46696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DDE8C78-BE7F-49DA-95D4-EC1A40C4349D}"/>
              </a:ext>
            </a:extLst>
          </p:cNvPr>
          <p:cNvSpPr txBox="1"/>
          <p:nvPr/>
        </p:nvSpPr>
        <p:spPr>
          <a:xfrm>
            <a:off x="8041817" y="2898904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View2</a:t>
            </a:r>
            <a:endParaRPr lang="ko-KR" altLang="en-US" sz="105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ADFC12-B6CC-4933-B08C-1FB2115397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895" y="2456927"/>
            <a:ext cx="542199" cy="51083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EFED3AC-6B50-4FFE-8A73-55B4625A44AD}"/>
              </a:ext>
            </a:extLst>
          </p:cNvPr>
          <p:cNvSpPr txBox="1"/>
          <p:nvPr/>
        </p:nvSpPr>
        <p:spPr>
          <a:xfrm>
            <a:off x="6272340" y="2912888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View1</a:t>
            </a:r>
            <a:endParaRPr lang="ko-KR" altLang="en-US" sz="105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Can 61">
            <a:extLst>
              <a:ext uri="{FF2B5EF4-FFF2-40B4-BE49-F238E27FC236}">
                <a16:creationId xmlns:a16="http://schemas.microsoft.com/office/drawing/2014/main" id="{1283BFF3-74E8-4D27-B128-33E46DD561C7}"/>
              </a:ext>
            </a:extLst>
          </p:cNvPr>
          <p:cNvSpPr/>
          <p:nvPr/>
        </p:nvSpPr>
        <p:spPr>
          <a:xfrm>
            <a:off x="8562209" y="2494527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5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(part)</a:t>
            </a:r>
          </a:p>
        </p:txBody>
      </p:sp>
      <p:sp>
        <p:nvSpPr>
          <p:cNvPr id="73" name="Rounded Rectangle 69">
            <a:extLst>
              <a:ext uri="{FF2B5EF4-FFF2-40B4-BE49-F238E27FC236}">
                <a16:creationId xmlns:a16="http://schemas.microsoft.com/office/drawing/2014/main" id="{1CDD2EAC-199C-473E-B5CA-FBC960A50F83}"/>
              </a:ext>
            </a:extLst>
          </p:cNvPr>
          <p:cNvSpPr/>
          <p:nvPr/>
        </p:nvSpPr>
        <p:spPr>
          <a:xfrm>
            <a:off x="10106245" y="725429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Combiner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9045AF99-AB95-48BD-A4EB-9CAA5641BBF1}"/>
              </a:ext>
            </a:extLst>
          </p:cNvPr>
          <p:cNvSpPr/>
          <p:nvPr/>
        </p:nvSpPr>
        <p:spPr>
          <a:xfrm>
            <a:off x="8568782" y="1556165"/>
            <a:ext cx="713783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92" name="Up-Down Arrow 64">
            <a:extLst>
              <a:ext uri="{FF2B5EF4-FFF2-40B4-BE49-F238E27FC236}">
                <a16:creationId xmlns:a16="http://schemas.microsoft.com/office/drawing/2014/main" id="{115BEA6D-9ACF-44E9-BA00-3BA89AF5A361}"/>
              </a:ext>
            </a:extLst>
          </p:cNvPr>
          <p:cNvSpPr/>
          <p:nvPr/>
        </p:nvSpPr>
        <p:spPr>
          <a:xfrm>
            <a:off x="8468608" y="1286450"/>
            <a:ext cx="280087" cy="934210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65FBB-EA8B-44D0-8313-442DF1E70614}"/>
              </a:ext>
            </a:extLst>
          </p:cNvPr>
          <p:cNvSpPr txBox="1"/>
          <p:nvPr/>
        </p:nvSpPr>
        <p:spPr>
          <a:xfrm>
            <a:off x="0" y="0"/>
            <a:ext cx="217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ISO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23247-4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Figure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A.3</a:t>
            </a:r>
            <a:endParaRPr lang="ko-KR" altLang="en-US" sz="14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9BBDD42-5603-4AAF-8B2D-23B4FBF4181D}"/>
              </a:ext>
            </a:extLst>
          </p:cNvPr>
          <p:cNvSpPr txBox="1"/>
          <p:nvPr/>
        </p:nvSpPr>
        <p:spPr>
          <a:xfrm>
            <a:off x="1086859" y="150362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SANDVIK</a:t>
            </a:r>
          </a:p>
        </p:txBody>
      </p:sp>
      <p:sp>
        <p:nvSpPr>
          <p:cNvPr id="84" name="Rounded Rectangle 11">
            <a:extLst>
              <a:ext uri="{FF2B5EF4-FFF2-40B4-BE49-F238E27FC236}">
                <a16:creationId xmlns:a16="http://schemas.microsoft.com/office/drawing/2014/main" id="{F1755897-CAE4-4160-90A2-F745559B7ECA}"/>
              </a:ext>
            </a:extLst>
          </p:cNvPr>
          <p:cNvSpPr/>
          <p:nvPr/>
        </p:nvSpPr>
        <p:spPr>
          <a:xfrm>
            <a:off x="6842808" y="5974632"/>
            <a:ext cx="2160000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Caliper</a:t>
            </a:r>
          </a:p>
        </p:txBody>
      </p:sp>
      <p:sp>
        <p:nvSpPr>
          <p:cNvPr id="88" name="Oval 66">
            <a:extLst>
              <a:ext uri="{FF2B5EF4-FFF2-40B4-BE49-F238E27FC236}">
                <a16:creationId xmlns:a16="http://schemas.microsoft.com/office/drawing/2014/main" id="{BCE0C20B-8F0D-4003-ACA8-DCF20CEA0E71}"/>
              </a:ext>
            </a:extLst>
          </p:cNvPr>
          <p:cNvSpPr/>
          <p:nvPr/>
        </p:nvSpPr>
        <p:spPr>
          <a:xfrm>
            <a:off x="8128378" y="6205237"/>
            <a:ext cx="720000" cy="54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CMM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91" name="그림 44">
            <a:extLst>
              <a:ext uri="{FF2B5EF4-FFF2-40B4-BE49-F238E27FC236}">
                <a16:creationId xmlns:a16="http://schemas.microsoft.com/office/drawing/2014/main" id="{CEB9733B-571A-4E5F-800B-1B111D2EE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226" y="6026243"/>
            <a:ext cx="555545" cy="770548"/>
          </a:xfrm>
          <a:prstGeom prst="rect">
            <a:avLst/>
          </a:prstGeom>
        </p:spPr>
      </p:pic>
      <p:sp>
        <p:nvSpPr>
          <p:cNvPr id="93" name="직사각형 63">
            <a:extLst>
              <a:ext uri="{FF2B5EF4-FFF2-40B4-BE49-F238E27FC236}">
                <a16:creationId xmlns:a16="http://schemas.microsoft.com/office/drawing/2014/main" id="{3425FC67-4DCC-4482-9307-5AC303CB1442}"/>
              </a:ext>
            </a:extLst>
          </p:cNvPr>
          <p:cNvSpPr/>
          <p:nvPr/>
        </p:nvSpPr>
        <p:spPr>
          <a:xfrm rot="16200000">
            <a:off x="7559392" y="5413682"/>
            <a:ext cx="893960" cy="17712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E857A6-AE72-4704-8F1C-2772EE2F8C09}"/>
              </a:ext>
            </a:extLst>
          </p:cNvPr>
          <p:cNvSpPr txBox="1"/>
          <p:nvPr/>
        </p:nvSpPr>
        <p:spPr>
          <a:xfrm>
            <a:off x="8168730" y="5181878"/>
            <a:ext cx="181293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dirty="0"/>
              <a:t>Tweets (with measurement)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39F24-3FB9-4397-8BAF-229022F77757}"/>
              </a:ext>
            </a:extLst>
          </p:cNvPr>
          <p:cNvSpPr txBox="1"/>
          <p:nvPr/>
        </p:nvSpPr>
        <p:spPr>
          <a:xfrm>
            <a:off x="366648" y="189129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 actual tool wear</a:t>
            </a:r>
          </a:p>
          <a:p>
            <a:r>
              <a:rPr lang="en-US" dirty="0"/>
              <a:t>Estimate remaining life</a:t>
            </a:r>
          </a:p>
        </p:txBody>
      </p:sp>
    </p:spTree>
    <p:extLst>
      <p:ext uri="{BB962C8B-B14F-4D97-AF65-F5344CB8AC3E}">
        <p14:creationId xmlns:p14="http://schemas.microsoft.com/office/powerpoint/2010/main" val="416148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12402</TotalTime>
  <Words>790</Words>
  <Application>Microsoft Office PowerPoint</Application>
  <PresentationFormat>Widescreen</PresentationFormat>
  <Paragraphs>374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Arial Narrow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성혜</dc:creator>
  <cp:lastModifiedBy>Martin Hardwick</cp:lastModifiedBy>
  <cp:revision>451</cp:revision>
  <cp:lastPrinted>2019-08-13T00:27:54Z</cp:lastPrinted>
  <dcterms:created xsi:type="dcterms:W3CDTF">2019-01-14T04:39:12Z</dcterms:created>
  <dcterms:modified xsi:type="dcterms:W3CDTF">2020-06-30T12:30:55Z</dcterms:modified>
</cp:coreProperties>
</file>