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55" r:id="rId2"/>
    <p:sldId id="354" r:id="rId3"/>
    <p:sldId id="259" r:id="rId4"/>
    <p:sldId id="344" r:id="rId5"/>
    <p:sldId id="348" r:id="rId6"/>
    <p:sldId id="347" r:id="rId7"/>
    <p:sldId id="263" r:id="rId8"/>
    <p:sldId id="334" r:id="rId9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1D4999"/>
    <a:srgbClr val="EF5122"/>
    <a:srgbClr val="FF0000"/>
    <a:srgbClr val="C7560A"/>
    <a:srgbClr val="BE5108"/>
    <a:srgbClr val="F2F2F2"/>
    <a:srgbClr val="DEEBF7"/>
    <a:srgbClr val="CDCDCD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5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84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9538C-852E-4F93-B503-5BD9AF3FFB6A}" type="datetimeFigureOut">
              <a:rPr lang="ko-KR" altLang="en-US" smtClean="0"/>
              <a:t>2020-06-23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5DBE0-44B1-4C60-9CB0-0184F17A36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92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7E04FE-39E9-4422-80F5-53C291521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0412058-D50B-491F-BD7B-564FCFEBA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F08A6C-4D7A-4BE4-B36E-CC1CA1D4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B6E0FC-044C-4323-82B8-9601D557B47E}" type="datetimeFigureOut">
              <a:rPr lang="ko-KR" altLang="en-US" smtClean="0"/>
              <a:t>2020-06-23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2485F8-8C68-4F86-A530-C542E8D2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D0834D-C046-455B-97B5-31D0D944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31B8F-2806-43FA-8015-6D7D25D050F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날짜 개체 틀 3">
            <a:extLst>
              <a:ext uri="{FF2B5EF4-FFF2-40B4-BE49-F238E27FC236}">
                <a16:creationId xmlns:a16="http://schemas.microsoft.com/office/drawing/2014/main" id="{753CF59A-14C2-4869-AF32-3E3D3F5DD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58684"/>
            <a:ext cx="2743200" cy="248307"/>
          </a:xfrm>
        </p:spPr>
        <p:txBody>
          <a:bodyPr/>
          <a:lstStyle/>
          <a:p>
            <a:fld id="{DEA1851B-6D8F-4DBE-AAF9-E7D550F8587A}" type="datetimeFigureOut">
              <a:rPr lang="ko-KR" altLang="en-US" smtClean="0"/>
              <a:t>2020-06-23</a:t>
            </a:fld>
            <a:endParaRPr lang="ko-KR" altLang="en-US"/>
          </a:p>
        </p:txBody>
      </p:sp>
      <p:sp>
        <p:nvSpPr>
          <p:cNvPr id="11" name="바닥글 개체 틀 4">
            <a:extLst>
              <a:ext uri="{FF2B5EF4-FFF2-40B4-BE49-F238E27FC236}">
                <a16:creationId xmlns:a16="http://schemas.microsoft.com/office/drawing/2014/main" id="{757B2A9E-337C-4453-A83C-6166A6C0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8684"/>
            <a:ext cx="4114800" cy="248307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5">
            <a:extLst>
              <a:ext uri="{FF2B5EF4-FFF2-40B4-BE49-F238E27FC236}">
                <a16:creationId xmlns:a16="http://schemas.microsoft.com/office/drawing/2014/main" id="{A634D925-DC5B-499E-92DF-7D31675E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8684"/>
            <a:ext cx="2743200" cy="248307"/>
          </a:xfrm>
        </p:spPr>
        <p:txBody>
          <a:bodyPr/>
          <a:lstStyle/>
          <a:p>
            <a:fld id="{08E1FB5D-C3E9-47BE-B66D-F70688E3478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91CB9BAA-456B-4A29-9510-766121D41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5" name="부제목 2">
            <a:extLst>
              <a:ext uri="{FF2B5EF4-FFF2-40B4-BE49-F238E27FC236}">
                <a16:creationId xmlns:a16="http://schemas.microsoft.com/office/drawing/2014/main" id="{4F721D7F-4D66-4EA0-B149-A12FFF06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85333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2AD6E4-1135-4567-BF3A-38F7D064C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7300DE-52EF-4E1B-B18D-3C8754727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6606E0-F6A8-4E1B-961A-59B0C2AD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1851B-6D8F-4DBE-AAF9-E7D550F8587A}" type="datetimeFigureOut">
              <a:rPr lang="ko-KR" altLang="en-US" smtClean="0"/>
              <a:t>2020-06-23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7DDB7D-0E9A-4953-82C4-C2824A50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8170BF-5385-4FF8-8C2C-90708349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1FB5D-C3E9-47BE-B66D-F70688E34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80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E4BF4A3-A11A-4EF3-ABB7-C99ADE8AB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874AAEE-4115-429E-AFC0-F9C90FACA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90F92B-9AFF-4399-A789-B0BB5C073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1851B-6D8F-4DBE-AAF9-E7D550F8587A}" type="datetimeFigureOut">
              <a:rPr lang="ko-KR" altLang="en-US" smtClean="0"/>
              <a:t>2020-06-23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C12F77-F53F-4195-A0ED-0CEA5BAA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764276-9B64-4F5D-9CF2-154B67D9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1FB5D-C3E9-47BE-B66D-F70688E34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464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9" y="1225594"/>
            <a:ext cx="12192000" cy="22916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921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E494F5-D98F-41C2-B00C-7D917F9D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5DD5E6-C521-49E2-9203-00D14BC0D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17722E-0F7D-4C3F-845B-2917C97E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1851B-6D8F-4DBE-AAF9-E7D550F8587A}" type="datetimeFigureOut">
              <a:rPr lang="ko-KR" altLang="en-US" smtClean="0"/>
              <a:t>2020-06-23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4AE7D1-7D08-4A8D-8070-7DA7B051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B04A2C-945B-44DA-A5EF-8492E0DF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1FB5D-C3E9-47BE-B66D-F70688E34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483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BBA391-0D0F-40EF-A53D-A38D2A10F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5E2E6AD-DF09-4C94-AC77-49A94DF12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182B96D-0580-4CFD-985D-0BB113B776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1851B-6D8F-4DBE-AAF9-E7D550F8587A}" type="datetimeFigureOut">
              <a:rPr lang="ko-KR" altLang="en-US" smtClean="0"/>
              <a:t>2020-06-23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B36C29-B879-4F5D-88FC-D25C4D7F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6EEE0B-3571-43F5-A4BD-BF9D6DA6F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1FB5D-C3E9-47BE-B66D-F70688E34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88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AC4A5B-DD5C-4DB1-AFE7-7A16EDEF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35DCD9-08D4-495C-AFC7-2C2164793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DDA800A-7C17-472E-BCD6-79D47CE48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7EA4987-AF7C-4BF4-80AA-C74CE988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1851B-6D8F-4DBE-AAF9-E7D550F8587A}" type="datetimeFigureOut">
              <a:rPr lang="ko-KR" altLang="en-US" smtClean="0"/>
              <a:t>2020-06-23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B48592F-BA00-4670-8A5A-6AC9C0B5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5058C66-65AD-4E68-89F5-901D71DD0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1FB5D-C3E9-47BE-B66D-F70688E34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487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5F29AE-5A36-4C0B-BD1B-F3C0233F2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CDE1AB-F095-4086-9156-1CF8E7587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C72BEE2-8B2E-4633-A7A3-1B3245BAF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FDD99D7-E7C4-4BAF-BBCA-A6F787990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FC13101-DBB3-422A-B473-1A10F0034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1A9BC7E-73F9-402A-9E4B-E2856CFC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1851B-6D8F-4DBE-AAF9-E7D550F8587A}" type="datetimeFigureOut">
              <a:rPr lang="ko-KR" altLang="en-US" smtClean="0"/>
              <a:t>2020-06-23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62430D5-0A23-49CE-830A-B5994B89B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F413EFC-6A66-45CE-9855-41B0B11C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1FB5D-C3E9-47BE-B66D-F70688E34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53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97ACC3-E719-448A-847F-7E7AE70EA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2946821-C6F3-48FD-9055-104A00B9DE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1851B-6D8F-4DBE-AAF9-E7D550F8587A}" type="datetimeFigureOut">
              <a:rPr lang="ko-KR" altLang="en-US" smtClean="0"/>
              <a:t>2020-06-23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EB5BBAB-CE39-4334-8C9C-6D272934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2C4C1CF-703A-411C-AC3B-209E562C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1FB5D-C3E9-47BE-B66D-F70688E34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17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845B21-5C96-4F2F-8DB0-602940F50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1851B-6D8F-4DBE-AAF9-E7D550F8587A}" type="datetimeFigureOut">
              <a:rPr lang="ko-KR" altLang="en-US" smtClean="0"/>
              <a:t>2020-06-23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3F92DA2-2C6D-4BED-AC92-7FAAA27C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25DAFEA-2C7B-4290-A78B-D952A42B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1FB5D-C3E9-47BE-B66D-F70688E34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161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47094D-C50E-4F85-AD9D-9218FF1B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D50C31-C597-4797-83C4-FC949A19A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F4BF9C8-2408-42D1-96BE-071395754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72F87C6-6FDF-4615-8760-A7D43DB1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1851B-6D8F-4DBE-AAF9-E7D550F8587A}" type="datetimeFigureOut">
              <a:rPr lang="ko-KR" altLang="en-US" smtClean="0"/>
              <a:t>2020-06-23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A332DBD-D1D3-4788-A4E5-FE392DE7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D211768-A88F-4DEB-AF53-2599D3E71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1FB5D-C3E9-47BE-B66D-F70688E34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0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9CCE57-9A96-4165-9313-8535FA24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8AC27D2-5D42-436D-92D7-F69D5C1CD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C44CE2-B4F2-4EA6-B763-3E20E3582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0FE40B-65D7-4805-99A4-2182708C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1851B-6D8F-4DBE-AAF9-E7D550F8587A}" type="datetimeFigureOut">
              <a:rPr lang="ko-KR" altLang="en-US" smtClean="0"/>
              <a:t>2020-06-23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CC94254-81BC-4BAC-BDA4-702321FE1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257B3B4-D184-48FA-8E99-4F9F6B8D1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1FB5D-C3E9-47BE-B66D-F70688E347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65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04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0FA72C-CD0C-4B75-A324-592DC90ED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19FA2FF-9587-400F-A3B7-43F33B6B5C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E51A27-08AF-4104-9868-AB860A2E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039497" cy="2387600"/>
          </a:xfrm>
        </p:spPr>
        <p:txBody>
          <a:bodyPr/>
          <a:lstStyle/>
          <a:p>
            <a:r>
              <a:rPr lang="en-US" dirty="0"/>
              <a:t>ISO 23247 Digital Twin </a:t>
            </a:r>
            <a:br>
              <a:rPr lang="en-US" dirty="0"/>
            </a:br>
            <a:r>
              <a:rPr lang="en-US" dirty="0"/>
              <a:t>Use case Testing</a:t>
            </a:r>
            <a:br>
              <a:rPr lang="en-US" dirty="0"/>
            </a:br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663E431-D880-405F-8399-536FAC47A7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Scope reductions to enable August 25 completion</a:t>
            </a:r>
          </a:p>
          <a:p>
            <a:r>
              <a:rPr lang="en-US" dirty="0"/>
              <a:t>Results of June 23 Conference call</a:t>
            </a:r>
          </a:p>
        </p:txBody>
      </p:sp>
    </p:spTree>
    <p:extLst>
      <p:ext uri="{BB962C8B-B14F-4D97-AF65-F5344CB8AC3E}">
        <p14:creationId xmlns:p14="http://schemas.microsoft.com/office/powerpoint/2010/main" val="49422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AC478C6-DCA3-4354-9638-7680D78839CD}"/>
              </a:ext>
            </a:extLst>
          </p:cNvPr>
          <p:cNvSpPr/>
          <p:nvPr/>
        </p:nvSpPr>
        <p:spPr>
          <a:xfrm>
            <a:off x="6058977" y="5916302"/>
            <a:ext cx="4257128" cy="80583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OME</a:t>
            </a:r>
            <a:endParaRPr lang="ko-KR" altLang="en-US" sz="2400" b="1" dirty="0">
              <a:solidFill>
                <a:schemeClr val="tx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6E0172C-3126-48CA-94D2-E76D33F90BFC}"/>
              </a:ext>
            </a:extLst>
          </p:cNvPr>
          <p:cNvSpPr/>
          <p:nvPr/>
        </p:nvSpPr>
        <p:spPr>
          <a:xfrm>
            <a:off x="6146052" y="5915200"/>
            <a:ext cx="4100968" cy="216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sz="2400" dirty="0">
              <a:solidFill>
                <a:schemeClr val="tx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B8EB4C6-B6E9-499E-8E6E-D7C915DA597F}"/>
              </a:ext>
            </a:extLst>
          </p:cNvPr>
          <p:cNvSpPr/>
          <p:nvPr/>
        </p:nvSpPr>
        <p:spPr>
          <a:xfrm>
            <a:off x="1792142" y="2170522"/>
            <a:ext cx="8487205" cy="1345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288000" rtlCol="0" anchor="t"/>
          <a:lstStyle/>
          <a:p>
            <a:pPr algn="ctr"/>
            <a:r>
              <a:rPr lang="en-US" altLang="ko-KR" sz="240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Core entity</a:t>
            </a:r>
            <a:endParaRPr lang="en-US" altLang="ko-KR" sz="2400" dirty="0">
              <a:solidFill>
                <a:schemeClr val="tx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8B2679F-4F2D-4446-A977-433B955E9EC0}"/>
              </a:ext>
            </a:extLst>
          </p:cNvPr>
          <p:cNvSpPr/>
          <p:nvPr/>
        </p:nvSpPr>
        <p:spPr>
          <a:xfrm>
            <a:off x="1792142" y="793464"/>
            <a:ext cx="8487205" cy="825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288000" rtlCol="0" anchor="ctr"/>
          <a:lstStyle/>
          <a:p>
            <a:pPr algn="ctr"/>
            <a:endParaRPr lang="en-GB" altLang="ko-KR" sz="2400" dirty="0">
              <a:solidFill>
                <a:schemeClr val="tx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altLang="ko-KR" sz="24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User entity</a:t>
            </a: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F3FE2C54-D00C-4258-920E-F13F1390660B}"/>
              </a:ext>
            </a:extLst>
          </p:cNvPr>
          <p:cNvCxnSpPr>
            <a:cxnSpLocks/>
          </p:cNvCxnSpPr>
          <p:nvPr/>
        </p:nvCxnSpPr>
        <p:spPr>
          <a:xfrm>
            <a:off x="5600735" y="1613410"/>
            <a:ext cx="8632" cy="54631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45BC895-8719-48DF-9590-AEED4D38DC80}"/>
              </a:ext>
            </a:extLst>
          </p:cNvPr>
          <p:cNvSpPr txBox="1"/>
          <p:nvPr/>
        </p:nvSpPr>
        <p:spPr>
          <a:xfrm>
            <a:off x="4155794" y="1701604"/>
            <a:ext cx="157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0000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User network</a:t>
            </a:r>
            <a:endParaRPr lang="ko-KR" altLang="en-US" sz="16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2BEF75B-6F25-483B-95FD-9C3AFF07BF70}"/>
              </a:ext>
            </a:extLst>
          </p:cNvPr>
          <p:cNvSpPr/>
          <p:nvPr/>
        </p:nvSpPr>
        <p:spPr>
          <a:xfrm>
            <a:off x="4235401" y="647249"/>
            <a:ext cx="788936" cy="46087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MES</a:t>
            </a:r>
            <a:endParaRPr lang="en-US" altLang="ko-KR" sz="1600" b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172DFED-90AF-4271-90D7-A9F9ECFF3269}"/>
              </a:ext>
            </a:extLst>
          </p:cNvPr>
          <p:cNvSpPr/>
          <p:nvPr/>
        </p:nvSpPr>
        <p:spPr>
          <a:xfrm>
            <a:off x="5380131" y="647249"/>
            <a:ext cx="788936" cy="46087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ERP</a:t>
            </a:r>
            <a:endParaRPr lang="en-US" altLang="ko-KR" sz="1600" b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E21386B-6355-4965-B411-926502B2A679}"/>
              </a:ext>
            </a:extLst>
          </p:cNvPr>
          <p:cNvSpPr/>
          <p:nvPr/>
        </p:nvSpPr>
        <p:spPr>
          <a:xfrm>
            <a:off x="8017561" y="647249"/>
            <a:ext cx="788936" cy="46087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Other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Twin</a:t>
            </a:r>
            <a:endParaRPr lang="en-US" altLang="ko-KR" sz="1600" b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A4ABE65-6E3D-4190-8362-2BA3F446C63B}"/>
              </a:ext>
            </a:extLst>
          </p:cNvPr>
          <p:cNvSpPr/>
          <p:nvPr/>
        </p:nvSpPr>
        <p:spPr>
          <a:xfrm>
            <a:off x="3090671" y="647249"/>
            <a:ext cx="788936" cy="46421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UI</a:t>
            </a:r>
            <a:endParaRPr lang="en-US" altLang="ko-KR" sz="1600" b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E27E16B-F8EA-459D-B0E3-4577A8E1E98F}"/>
              </a:ext>
            </a:extLst>
          </p:cNvPr>
          <p:cNvSpPr/>
          <p:nvPr/>
        </p:nvSpPr>
        <p:spPr>
          <a:xfrm>
            <a:off x="6307762" y="4220661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0000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Access network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CD4CAE1-C5F9-4E02-B90A-5C9CC6E75557}"/>
              </a:ext>
            </a:extLst>
          </p:cNvPr>
          <p:cNvSpPr/>
          <p:nvPr/>
        </p:nvSpPr>
        <p:spPr>
          <a:xfrm>
            <a:off x="6524861" y="647249"/>
            <a:ext cx="1136906" cy="46087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Other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Data Sources</a:t>
            </a:r>
            <a:endParaRPr lang="en-US" altLang="ko-KR" sz="1600" b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3EC9E9C-18F3-4CCD-B94F-6DBF1EC4768B}"/>
              </a:ext>
            </a:extLst>
          </p:cNvPr>
          <p:cNvSpPr/>
          <p:nvPr/>
        </p:nvSpPr>
        <p:spPr>
          <a:xfrm>
            <a:off x="7715465" y="2682467"/>
            <a:ext cx="2380456" cy="599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>
              <a:lnSpc>
                <a:spcPts val="1400"/>
              </a:lnSpc>
            </a:pPr>
            <a:r>
              <a:rPr lang="en-GB" altLang="ko-KR" sz="1600" spc="-2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Resource access &amp; interchange</a:t>
            </a:r>
          </a:p>
          <a:p>
            <a:pPr algn="ctr">
              <a:lnSpc>
                <a:spcPts val="1400"/>
              </a:lnSpc>
            </a:pPr>
            <a:r>
              <a:rPr lang="en-GB" altLang="ko-KR" sz="16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sub-entity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1B67FC9-6170-4A0E-97DB-6D0D41D39AF0}"/>
              </a:ext>
            </a:extLst>
          </p:cNvPr>
          <p:cNvSpPr/>
          <p:nvPr/>
        </p:nvSpPr>
        <p:spPr>
          <a:xfrm>
            <a:off x="2050436" y="2682467"/>
            <a:ext cx="2380456" cy="599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>
              <a:lnSpc>
                <a:spcPts val="1400"/>
              </a:lnSpc>
            </a:pPr>
            <a:r>
              <a:rPr lang="en-GB" altLang="ko-KR" sz="16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Operation &amp; management </a:t>
            </a:r>
          </a:p>
          <a:p>
            <a:pPr algn="ctr">
              <a:lnSpc>
                <a:spcPts val="1400"/>
              </a:lnSpc>
            </a:pPr>
            <a:r>
              <a:rPr lang="en-GB" altLang="ko-KR" sz="16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sub-entity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DAFB93C-BAEA-4CF9-917B-DBF8DD2CEC07}"/>
              </a:ext>
            </a:extLst>
          </p:cNvPr>
          <p:cNvSpPr/>
          <p:nvPr/>
        </p:nvSpPr>
        <p:spPr>
          <a:xfrm>
            <a:off x="4882951" y="2682467"/>
            <a:ext cx="2380456" cy="599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>
              <a:lnSpc>
                <a:spcPts val="1400"/>
              </a:lnSpc>
            </a:pPr>
            <a:r>
              <a:rPr lang="en-GB" altLang="ko-KR" sz="16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Application &amp; service</a:t>
            </a:r>
          </a:p>
          <a:p>
            <a:pPr algn="ctr">
              <a:lnSpc>
                <a:spcPts val="1400"/>
              </a:lnSpc>
            </a:pPr>
            <a:r>
              <a:rPr lang="en-GB" altLang="ko-KR" sz="16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sub-entity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0D4E08B-436D-4F8B-B8CF-085CF051E8C4}"/>
              </a:ext>
            </a:extLst>
          </p:cNvPr>
          <p:cNvSpPr/>
          <p:nvPr/>
        </p:nvSpPr>
        <p:spPr>
          <a:xfrm>
            <a:off x="1720329" y="5913669"/>
            <a:ext cx="4257128" cy="80583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altLang="ko-KR" sz="240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OME</a:t>
            </a:r>
            <a:endParaRPr lang="ko-KR" altLang="en-US" sz="2400" b="1" dirty="0">
              <a:solidFill>
                <a:schemeClr val="tx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그래픽 17" descr="상자">
            <a:extLst>
              <a:ext uri="{FF2B5EF4-FFF2-40B4-BE49-F238E27FC236}">
                <a16:creationId xmlns:a16="http://schemas.microsoft.com/office/drawing/2014/main" id="{E06648BE-F251-4320-BA18-9066DBA62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8312" y="6228314"/>
            <a:ext cx="489134" cy="489134"/>
          </a:xfrm>
          <a:prstGeom prst="rect">
            <a:avLst/>
          </a:prstGeom>
        </p:spPr>
      </p:pic>
      <p:pic>
        <p:nvPicPr>
          <p:cNvPr id="19" name="그래픽 18" descr="건설 근로자">
            <a:extLst>
              <a:ext uri="{FF2B5EF4-FFF2-40B4-BE49-F238E27FC236}">
                <a16:creationId xmlns:a16="http://schemas.microsoft.com/office/drawing/2014/main" id="{D745E651-0598-4687-88FB-783980EE6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8069" y="6187061"/>
            <a:ext cx="566323" cy="566323"/>
          </a:xfrm>
          <a:prstGeom prst="rect">
            <a:avLst/>
          </a:prstGeom>
        </p:spPr>
      </p:pic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61621031-0566-43B5-8D32-37CF96DF8360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3855520" y="3648076"/>
            <a:ext cx="3676" cy="62182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6750650-905D-4068-A027-7F5D870C3956}"/>
              </a:ext>
            </a:extLst>
          </p:cNvPr>
          <p:cNvSpPr/>
          <p:nvPr/>
        </p:nvSpPr>
        <p:spPr>
          <a:xfrm>
            <a:off x="1792143" y="4408643"/>
            <a:ext cx="4185314" cy="854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DCDCE</a:t>
            </a:r>
          </a:p>
          <a:p>
            <a:pPr algn="ctr"/>
            <a:r>
              <a:rPr lang="en-GB" altLang="ko-KR" i="1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(</a:t>
            </a:r>
            <a:r>
              <a:rPr lang="en-GB" altLang="ko-KR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data collect only</a:t>
            </a:r>
            <a:r>
              <a:rPr lang="en-GB" altLang="ko-KR" i="1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49714439-C623-4B77-82FF-4BD0A529C5A1}"/>
              </a:ext>
            </a:extLst>
          </p:cNvPr>
          <p:cNvSpPr/>
          <p:nvPr/>
        </p:nvSpPr>
        <p:spPr>
          <a:xfrm>
            <a:off x="2032920" y="5172813"/>
            <a:ext cx="3645200" cy="2043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1200" dirty="0">
                <a:latin typeface="Arial Narrow" panose="020B0606020202030204" pitchFamily="34" charset="0"/>
                <a:cs typeface="Calibri" panose="020F0502020204030204" pitchFamily="34" charset="0"/>
              </a:rPr>
              <a:t>Adaptation, protocol translation</a:t>
            </a:r>
            <a:endParaRPr lang="ko-KR" altLang="en-US" sz="12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6F41CEB6-D9B9-4FE5-81C4-336E831941CC}"/>
              </a:ext>
            </a:extLst>
          </p:cNvPr>
          <p:cNvSpPr/>
          <p:nvPr/>
        </p:nvSpPr>
        <p:spPr>
          <a:xfrm>
            <a:off x="2036596" y="4269900"/>
            <a:ext cx="3645200" cy="20431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b="1" i="1" spc="-30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MTConnect agent, </a:t>
            </a:r>
            <a:r>
              <a:rPr lang="en-US" altLang="ko-KR" sz="12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UMATI agent, ISA-88 state machine </a:t>
            </a:r>
            <a:r>
              <a:rPr lang="en-US" altLang="ko-KR" sz="1200" b="1" i="1" spc="-30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2A2AE9A6-F4D6-4433-9282-2B448172F3AF}"/>
              </a:ext>
            </a:extLst>
          </p:cNvPr>
          <p:cNvSpPr/>
          <p:nvPr/>
        </p:nvSpPr>
        <p:spPr>
          <a:xfrm>
            <a:off x="2953006" y="3402574"/>
            <a:ext cx="6246949" cy="2383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MTConnect client, UMATI client, ISA-88 client, …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44BD8E34-C694-45AE-B319-FCF60AA66C79}"/>
              </a:ext>
            </a:extLst>
          </p:cNvPr>
          <p:cNvSpPr/>
          <p:nvPr/>
        </p:nvSpPr>
        <p:spPr>
          <a:xfrm>
            <a:off x="5988247" y="1533162"/>
            <a:ext cx="1006561" cy="2383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Web Client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8A40B7DB-32D9-4717-A50D-FA64CEE7E508}"/>
              </a:ext>
            </a:extLst>
          </p:cNvPr>
          <p:cNvSpPr/>
          <p:nvPr/>
        </p:nvSpPr>
        <p:spPr>
          <a:xfrm>
            <a:off x="5975640" y="1979358"/>
            <a:ext cx="1021544" cy="2383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Web Server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E9A27AB5-D643-4054-A2E0-08AECFB168B5}"/>
              </a:ext>
            </a:extLst>
          </p:cNvPr>
          <p:cNvSpPr/>
          <p:nvPr/>
        </p:nvSpPr>
        <p:spPr>
          <a:xfrm>
            <a:off x="2250785" y="3784421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0000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Access network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DFC32FA-1A95-463C-BD15-55CAB0555FC9}"/>
              </a:ext>
            </a:extLst>
          </p:cNvPr>
          <p:cNvSpPr/>
          <p:nvPr/>
        </p:nvSpPr>
        <p:spPr>
          <a:xfrm>
            <a:off x="1847410" y="5491760"/>
            <a:ext cx="1814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0000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Proximity network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455C82-0CB7-4DF4-B610-50FD84B95467}"/>
              </a:ext>
            </a:extLst>
          </p:cNvPr>
          <p:cNvSpPr txBox="1"/>
          <p:nvPr/>
        </p:nvSpPr>
        <p:spPr>
          <a:xfrm>
            <a:off x="3634771" y="5390449"/>
            <a:ext cx="1620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1400" b="1" i="1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EtherCAT, OPC-UA,</a:t>
            </a:r>
          </a:p>
          <a:p>
            <a:r>
              <a:rPr lang="en-US" altLang="ko-KR" dirty="0"/>
              <a:t>Profinet, Modbus, …</a:t>
            </a:r>
            <a:endParaRPr lang="ko-KR" altLang="en-US" dirty="0"/>
          </a:p>
        </p:txBody>
      </p:sp>
      <p:pic>
        <p:nvPicPr>
          <p:cNvPr id="30" name="그래픽 29" descr="금괴">
            <a:extLst>
              <a:ext uri="{FF2B5EF4-FFF2-40B4-BE49-F238E27FC236}">
                <a16:creationId xmlns:a16="http://schemas.microsoft.com/office/drawing/2014/main" id="{1DCEB365-EA32-4C99-8E1C-63E3BB2C5B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1367" y="6211763"/>
            <a:ext cx="544327" cy="54432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DADE3F4-70CE-4A34-8F14-0D4C65F7F7E9}"/>
              </a:ext>
            </a:extLst>
          </p:cNvPr>
          <p:cNvSpPr txBox="1"/>
          <p:nvPr/>
        </p:nvSpPr>
        <p:spPr>
          <a:xfrm>
            <a:off x="1936765" y="1771525"/>
            <a:ext cx="171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0000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Service network</a:t>
            </a:r>
            <a:endParaRPr lang="ko-KR" altLang="en-US" sz="16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B43058A-CD66-4950-B291-15875B98D9F6}"/>
              </a:ext>
            </a:extLst>
          </p:cNvPr>
          <p:cNvGrpSpPr/>
          <p:nvPr/>
        </p:nvGrpSpPr>
        <p:grpSpPr>
          <a:xfrm>
            <a:off x="1970161" y="4560857"/>
            <a:ext cx="489135" cy="541271"/>
            <a:chOff x="9421209" y="5888049"/>
            <a:chExt cx="741384" cy="925315"/>
          </a:xfrm>
        </p:grpSpPr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C9A2684C-D528-4E4C-9288-F0DCBBB91F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465" b="58514"/>
            <a:stretch/>
          </p:blipFill>
          <p:spPr>
            <a:xfrm>
              <a:off x="9834563" y="5888049"/>
              <a:ext cx="305619" cy="266730"/>
            </a:xfrm>
            <a:prstGeom prst="rect">
              <a:avLst/>
            </a:prstGeom>
          </p:spPr>
        </p:pic>
        <p:pic>
          <p:nvPicPr>
            <p:cNvPr id="34" name="그래픽 33" descr="온도계">
              <a:extLst>
                <a:ext uri="{FF2B5EF4-FFF2-40B4-BE49-F238E27FC236}">
                  <a16:creationId xmlns:a16="http://schemas.microsoft.com/office/drawing/2014/main" id="{03B19513-C2FD-426F-979A-0DD91B667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21209" y="6071980"/>
              <a:ext cx="741384" cy="741384"/>
            </a:xfrm>
            <a:prstGeom prst="rect">
              <a:avLst/>
            </a:prstGeom>
          </p:spPr>
        </p:pic>
      </p:grpSp>
      <p:pic>
        <p:nvPicPr>
          <p:cNvPr id="35" name="그래픽 34" descr="전원">
            <a:extLst>
              <a:ext uri="{FF2B5EF4-FFF2-40B4-BE49-F238E27FC236}">
                <a16:creationId xmlns:a16="http://schemas.microsoft.com/office/drawing/2014/main" id="{6CCDD214-43A7-4E30-B990-66058C6B78E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54992" y="4673702"/>
            <a:ext cx="392880" cy="392880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0A9D1BCF-86BE-461E-A4E4-DE9F6680FF6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6414" y="4601158"/>
            <a:ext cx="535283" cy="492932"/>
          </a:xfrm>
          <a:prstGeom prst="rect">
            <a:avLst/>
          </a:prstGeom>
        </p:spPr>
      </p:pic>
      <p:grpSp>
        <p:nvGrpSpPr>
          <p:cNvPr id="37" name="그룹 36">
            <a:extLst>
              <a:ext uri="{FF2B5EF4-FFF2-40B4-BE49-F238E27FC236}">
                <a16:creationId xmlns:a16="http://schemas.microsoft.com/office/drawing/2014/main" id="{167821B6-E9CB-4B8A-A0DF-13442CD79768}"/>
              </a:ext>
            </a:extLst>
          </p:cNvPr>
          <p:cNvGrpSpPr/>
          <p:nvPr/>
        </p:nvGrpSpPr>
        <p:grpSpPr>
          <a:xfrm>
            <a:off x="2510520" y="4647691"/>
            <a:ext cx="650577" cy="425000"/>
            <a:chOff x="4824672" y="335490"/>
            <a:chExt cx="932290" cy="578582"/>
          </a:xfrm>
        </p:grpSpPr>
        <p:pic>
          <p:nvPicPr>
            <p:cNvPr id="38" name="그래픽 37" descr="무선">
              <a:extLst>
                <a:ext uri="{FF2B5EF4-FFF2-40B4-BE49-F238E27FC236}">
                  <a16:creationId xmlns:a16="http://schemas.microsoft.com/office/drawing/2014/main" id="{BFAF492F-ACFB-45AD-8203-B2F32A04D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8079185">
              <a:off x="5193404" y="341700"/>
              <a:ext cx="563558" cy="563558"/>
            </a:xfrm>
            <a:prstGeom prst="rect">
              <a:avLst/>
            </a:prstGeom>
          </p:spPr>
        </p:pic>
        <p:pic>
          <p:nvPicPr>
            <p:cNvPr id="39" name="그래픽 38" descr="심장 박동">
              <a:extLst>
                <a:ext uri="{FF2B5EF4-FFF2-40B4-BE49-F238E27FC236}">
                  <a16:creationId xmlns:a16="http://schemas.microsoft.com/office/drawing/2014/main" id="{1EE012AD-BB21-4392-A0AD-4B5C72E83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r="5470"/>
            <a:stretch/>
          </p:blipFill>
          <p:spPr>
            <a:xfrm>
              <a:off x="4824672" y="335490"/>
              <a:ext cx="435212" cy="578582"/>
            </a:xfrm>
            <a:prstGeom prst="rect">
              <a:avLst/>
            </a:prstGeom>
          </p:spPr>
        </p:pic>
      </p:grpSp>
      <p:cxnSp>
        <p:nvCxnSpPr>
          <p:cNvPr id="40" name="직선 화살표 연결선 27">
            <a:extLst>
              <a:ext uri="{FF2B5EF4-FFF2-40B4-BE49-F238E27FC236}">
                <a16:creationId xmlns:a16="http://schemas.microsoft.com/office/drawing/2014/main" id="{AFDFF259-53EB-41D0-9D66-C83FCCD605E3}"/>
              </a:ext>
            </a:extLst>
          </p:cNvPr>
          <p:cNvCxnSpPr>
            <a:cxnSpLocks/>
          </p:cNvCxnSpPr>
          <p:nvPr/>
        </p:nvCxnSpPr>
        <p:spPr>
          <a:xfrm rot="10800000" flipH="1">
            <a:off x="1792140" y="2159728"/>
            <a:ext cx="252000" cy="252000"/>
          </a:xfrm>
          <a:prstGeom prst="curvedConnector4">
            <a:avLst>
              <a:gd name="adj1" fmla="val -90714"/>
              <a:gd name="adj2" fmla="val 190714"/>
            </a:avLst>
          </a:prstGeom>
          <a:ln w="3810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949D0F7-3AD3-4CC4-9FFA-94E1891DF529}"/>
              </a:ext>
            </a:extLst>
          </p:cNvPr>
          <p:cNvSpPr txBox="1"/>
          <p:nvPr/>
        </p:nvSpPr>
        <p:spPr>
          <a:xfrm>
            <a:off x="8121240" y="3881333"/>
            <a:ext cx="3317898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36000" rIns="36000" bIns="36000" rtlCol="0">
            <a:spAutoFit/>
          </a:bodyPr>
          <a:lstStyle/>
          <a:p>
            <a:r>
              <a:rPr lang="en-US" altLang="ko-KR" sz="1400" dirty="0">
                <a:latin typeface="Arial Narrow" panose="020B0606020202030204" pitchFamily="34" charset="0"/>
                <a:cs typeface="Calibri" panose="020F0502020204030204" pitchFamily="34" charset="0"/>
              </a:rPr>
              <a:t>DCDCE: </a:t>
            </a:r>
            <a:r>
              <a:rPr lang="en-US" altLang="ko-KR" sz="1400" spc="-40" dirty="0">
                <a:latin typeface="Arial Narrow" panose="020B0606020202030204" pitchFamily="34" charset="0"/>
                <a:cs typeface="Calibri" panose="020F0502020204030204" pitchFamily="34" charset="0"/>
              </a:rPr>
              <a:t>Data collection and device control entity</a:t>
            </a:r>
          </a:p>
          <a:p>
            <a:r>
              <a:rPr lang="en-US" altLang="ko-KR" sz="1400" dirty="0">
                <a:latin typeface="Arial Narrow" panose="020B0606020202030204" pitchFamily="34" charset="0"/>
                <a:cs typeface="Calibri" panose="020F0502020204030204" pitchFamily="34" charset="0"/>
              </a:rPr>
              <a:t>OME: Observable manufacturing element</a:t>
            </a:r>
          </a:p>
          <a:p>
            <a:r>
              <a:rPr lang="en-US" altLang="ko-KR" sz="1400" dirty="0">
                <a:latin typeface="Arial Narrow" panose="020B0606020202030204" pitchFamily="34" charset="0"/>
                <a:cs typeface="Calibri" panose="020F0502020204030204" pitchFamily="34" charset="0"/>
              </a:rPr>
              <a:t>              (solid line): within scope of Digital Twin</a:t>
            </a:r>
          </a:p>
          <a:p>
            <a:r>
              <a:rPr lang="en-US" altLang="ko-KR" sz="1400" dirty="0">
                <a:latin typeface="Arial Narrow" panose="020B0606020202030204" pitchFamily="34" charset="0"/>
                <a:cs typeface="Calibri" panose="020F0502020204030204" pitchFamily="34" charset="0"/>
              </a:rPr>
              <a:t>              (dotted line): out of scope of Digital Twin</a:t>
            </a:r>
          </a:p>
          <a:p>
            <a:r>
              <a:rPr lang="en-US" altLang="ko-KR" sz="1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Italic</a:t>
            </a:r>
            <a:r>
              <a:rPr lang="en-US" altLang="ko-KR" sz="1400" dirty="0">
                <a:latin typeface="Arial Narrow" panose="020B0606020202030204" pitchFamily="34" charset="0"/>
                <a:cs typeface="Calibri" panose="020F0502020204030204" pitchFamily="34" charset="0"/>
              </a:rPr>
              <a:t>:</a:t>
            </a:r>
            <a:r>
              <a:rPr lang="en-US" altLang="ko-KR" sz="1400" b="1" i="1" dirty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dirty="0">
                <a:latin typeface="Arial Narrow" panose="020B0606020202030204" pitchFamily="34" charset="0"/>
                <a:cs typeface="Calibri" panose="020F0502020204030204" pitchFamily="34" charset="0"/>
              </a:rPr>
              <a:t>Example protocol/implementation</a:t>
            </a:r>
            <a:endParaRPr lang="ko-KR" altLang="en-US" sz="14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6E0A8168-0766-4EA3-88A7-382625C22E4A}"/>
              </a:ext>
            </a:extLst>
          </p:cNvPr>
          <p:cNvCxnSpPr>
            <a:cxnSpLocks/>
          </p:cNvCxnSpPr>
          <p:nvPr/>
        </p:nvCxnSpPr>
        <p:spPr>
          <a:xfrm flipH="1">
            <a:off x="8201845" y="4492779"/>
            <a:ext cx="51714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36139E1F-EB07-4D6C-B79E-D888C0ED3A70}"/>
              </a:ext>
            </a:extLst>
          </p:cNvPr>
          <p:cNvCxnSpPr>
            <a:cxnSpLocks/>
          </p:cNvCxnSpPr>
          <p:nvPr/>
        </p:nvCxnSpPr>
        <p:spPr>
          <a:xfrm flipH="1">
            <a:off x="8223054" y="4703915"/>
            <a:ext cx="517141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4" name="그래픽 43" descr="데이터베이스">
            <a:extLst>
              <a:ext uri="{FF2B5EF4-FFF2-40B4-BE49-F238E27FC236}">
                <a16:creationId xmlns:a16="http://schemas.microsoft.com/office/drawing/2014/main" id="{E8B62CDA-170E-4F21-833F-E6E4656A451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185052" y="1601486"/>
            <a:ext cx="914400" cy="532449"/>
          </a:xfrm>
          <a:prstGeom prst="rect">
            <a:avLst/>
          </a:prstGeom>
        </p:spPr>
      </p:pic>
      <p:cxnSp>
        <p:nvCxnSpPr>
          <p:cNvPr id="45" name="직선 화살표 연결선 29">
            <a:extLst>
              <a:ext uri="{FF2B5EF4-FFF2-40B4-BE49-F238E27FC236}">
                <a16:creationId xmlns:a16="http://schemas.microsoft.com/office/drawing/2014/main" id="{7D4A437C-34EE-46E0-AD25-3FC2E2DAD81D}"/>
              </a:ext>
            </a:extLst>
          </p:cNvPr>
          <p:cNvCxnSpPr>
            <a:cxnSpLocks/>
            <a:stCxn id="44" idx="0"/>
          </p:cNvCxnSpPr>
          <p:nvPr/>
        </p:nvCxnSpPr>
        <p:spPr>
          <a:xfrm rot="16200000" flipV="1">
            <a:off x="10346174" y="1305407"/>
            <a:ext cx="229252" cy="362905"/>
          </a:xfrm>
          <a:prstGeom prst="curvedConnector2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직선 화살표 연결선 29">
            <a:extLst>
              <a:ext uri="{FF2B5EF4-FFF2-40B4-BE49-F238E27FC236}">
                <a16:creationId xmlns:a16="http://schemas.microsoft.com/office/drawing/2014/main" id="{D847019F-4329-41E5-A410-A163DE9418EA}"/>
              </a:ext>
            </a:extLst>
          </p:cNvPr>
          <p:cNvCxnSpPr>
            <a:cxnSpLocks/>
            <a:stCxn id="4" idx="3"/>
            <a:endCxn id="58" idx="2"/>
          </p:cNvCxnSpPr>
          <p:nvPr/>
        </p:nvCxnSpPr>
        <p:spPr>
          <a:xfrm flipV="1">
            <a:off x="10279347" y="2515966"/>
            <a:ext cx="374338" cy="327531"/>
          </a:xfrm>
          <a:prstGeom prst="curvedConnector2">
            <a:avLst/>
          </a:prstGeom>
          <a:ln w="285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66DC9D78-345E-4891-AED8-09686DF93AAA}"/>
              </a:ext>
            </a:extLst>
          </p:cNvPr>
          <p:cNvSpPr/>
          <p:nvPr/>
        </p:nvSpPr>
        <p:spPr>
          <a:xfrm>
            <a:off x="7224247" y="1972115"/>
            <a:ext cx="2380456" cy="2383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Open API, administration shell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CBAF7574-0950-4B4B-B415-BD25364A0EF1}"/>
              </a:ext>
            </a:extLst>
          </p:cNvPr>
          <p:cNvSpPr/>
          <p:nvPr/>
        </p:nvSpPr>
        <p:spPr>
          <a:xfrm>
            <a:off x="6146052" y="5419809"/>
            <a:ext cx="4099522" cy="705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DCDCE</a:t>
            </a: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BCE68E4C-E09D-4E7A-BB7A-FBD7CF268C86}"/>
              </a:ext>
            </a:extLst>
          </p:cNvPr>
          <p:cNvSpPr/>
          <p:nvPr/>
        </p:nvSpPr>
        <p:spPr>
          <a:xfrm>
            <a:off x="6430045" y="5238247"/>
            <a:ext cx="3472019" cy="20431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b="1" i="1" spc="-30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MTConnect agent, </a:t>
            </a:r>
            <a:r>
              <a:rPr lang="en-US" altLang="ko-KR" sz="12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UMATI agent, ISA-88 state machine </a:t>
            </a:r>
            <a:r>
              <a:rPr lang="en-US" altLang="ko-KR" sz="1200" b="1" i="1" spc="-30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…</a:t>
            </a: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E1E2F458-8374-431C-B958-3F2951F89A98}"/>
              </a:ext>
            </a:extLst>
          </p:cNvPr>
          <p:cNvGrpSpPr/>
          <p:nvPr/>
        </p:nvGrpSpPr>
        <p:grpSpPr>
          <a:xfrm>
            <a:off x="6237059" y="5472950"/>
            <a:ext cx="489135" cy="541271"/>
            <a:chOff x="9421209" y="5888049"/>
            <a:chExt cx="741384" cy="925315"/>
          </a:xfrm>
        </p:grpSpPr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ABD355F0-E369-4A00-BF21-B9EF5AF89E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465" b="58514"/>
            <a:stretch/>
          </p:blipFill>
          <p:spPr>
            <a:xfrm>
              <a:off x="9834563" y="5888049"/>
              <a:ext cx="305619" cy="266730"/>
            </a:xfrm>
            <a:prstGeom prst="rect">
              <a:avLst/>
            </a:prstGeom>
          </p:spPr>
        </p:pic>
        <p:pic>
          <p:nvPicPr>
            <p:cNvPr id="52" name="그래픽 51" descr="온도계">
              <a:extLst>
                <a:ext uri="{FF2B5EF4-FFF2-40B4-BE49-F238E27FC236}">
                  <a16:creationId xmlns:a16="http://schemas.microsoft.com/office/drawing/2014/main" id="{A43D1FB5-5A9F-4444-8D73-1D34E95F2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21209" y="6071980"/>
              <a:ext cx="741384" cy="741384"/>
            </a:xfrm>
            <a:prstGeom prst="rect">
              <a:avLst/>
            </a:prstGeom>
          </p:spPr>
        </p:pic>
      </p:grpSp>
      <p:pic>
        <p:nvPicPr>
          <p:cNvPr id="53" name="그래픽 52" descr="전원">
            <a:extLst>
              <a:ext uri="{FF2B5EF4-FFF2-40B4-BE49-F238E27FC236}">
                <a16:creationId xmlns:a16="http://schemas.microsoft.com/office/drawing/2014/main" id="{8C0BCF6E-8F8A-4079-915B-4175EDE1B6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70686" y="5604484"/>
            <a:ext cx="392880" cy="392880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A31397BC-44D7-4831-A602-8294CEA6E37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4340" y="5513376"/>
            <a:ext cx="535283" cy="492932"/>
          </a:xfrm>
          <a:prstGeom prst="rect">
            <a:avLst/>
          </a:prstGeom>
        </p:spPr>
      </p:pic>
      <p:grpSp>
        <p:nvGrpSpPr>
          <p:cNvPr id="55" name="그룹 54">
            <a:extLst>
              <a:ext uri="{FF2B5EF4-FFF2-40B4-BE49-F238E27FC236}">
                <a16:creationId xmlns:a16="http://schemas.microsoft.com/office/drawing/2014/main" id="{76DD3B8E-3615-4128-88C3-BD34B53CD122}"/>
              </a:ext>
            </a:extLst>
          </p:cNvPr>
          <p:cNvGrpSpPr/>
          <p:nvPr/>
        </p:nvGrpSpPr>
        <p:grpSpPr>
          <a:xfrm>
            <a:off x="6826214" y="5578473"/>
            <a:ext cx="650577" cy="425000"/>
            <a:chOff x="4824672" y="335490"/>
            <a:chExt cx="932290" cy="578582"/>
          </a:xfrm>
        </p:grpSpPr>
        <p:pic>
          <p:nvPicPr>
            <p:cNvPr id="56" name="그래픽 55" descr="무선">
              <a:extLst>
                <a:ext uri="{FF2B5EF4-FFF2-40B4-BE49-F238E27FC236}">
                  <a16:creationId xmlns:a16="http://schemas.microsoft.com/office/drawing/2014/main" id="{174E873C-9873-41BC-B224-4D9C4E399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8079185">
              <a:off x="5193404" y="341700"/>
              <a:ext cx="563558" cy="563558"/>
            </a:xfrm>
            <a:prstGeom prst="rect">
              <a:avLst/>
            </a:prstGeom>
          </p:spPr>
        </p:pic>
        <p:pic>
          <p:nvPicPr>
            <p:cNvPr id="57" name="그래픽 56" descr="심장 박동">
              <a:extLst>
                <a:ext uri="{FF2B5EF4-FFF2-40B4-BE49-F238E27FC236}">
                  <a16:creationId xmlns:a16="http://schemas.microsoft.com/office/drawing/2014/main" id="{D6A7E990-BED1-4565-9351-B6E24F2A9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r="5470"/>
            <a:stretch/>
          </p:blipFill>
          <p:spPr>
            <a:xfrm>
              <a:off x="4824672" y="335490"/>
              <a:ext cx="435212" cy="578582"/>
            </a:xfrm>
            <a:prstGeom prst="rect">
              <a:avLst/>
            </a:prstGeom>
          </p:spPr>
        </p:pic>
      </p:grpSp>
      <p:pic>
        <p:nvPicPr>
          <p:cNvPr id="58" name="그래픽 57" descr="클라우드 동기화">
            <a:extLst>
              <a:ext uri="{FF2B5EF4-FFF2-40B4-BE49-F238E27FC236}">
                <a16:creationId xmlns:a16="http://schemas.microsoft.com/office/drawing/2014/main" id="{44DD0C0C-68B3-424A-BEAC-554E971834F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t="18366" b="21473"/>
          <a:stretch/>
        </p:blipFill>
        <p:spPr>
          <a:xfrm>
            <a:off x="10342538" y="2130871"/>
            <a:ext cx="622294" cy="38509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D095EA47-9A2D-465D-BA79-0365DBE6A0F4}"/>
              </a:ext>
            </a:extLst>
          </p:cNvPr>
          <p:cNvSpPr txBox="1"/>
          <p:nvPr/>
        </p:nvSpPr>
        <p:spPr>
          <a:xfrm>
            <a:off x="10721702" y="1979358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600"/>
            </a:lvl1pPr>
          </a:lstStyle>
          <a:p>
            <a:pPr algn="ctr"/>
            <a:r>
              <a:rPr lang="en-US" altLang="ko-KR" sz="1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cloud</a:t>
            </a:r>
            <a:endParaRPr lang="ko-KR" altLang="en-US" sz="1400" b="1" i="1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직선 화살표 연결선 205">
            <a:extLst>
              <a:ext uri="{FF2B5EF4-FFF2-40B4-BE49-F238E27FC236}">
                <a16:creationId xmlns:a16="http://schemas.microsoft.com/office/drawing/2014/main" id="{7EFA97E1-15DB-47DD-87D6-3EDB0E75C9A2}"/>
              </a:ext>
            </a:extLst>
          </p:cNvPr>
          <p:cNvCxnSpPr>
            <a:cxnSpLocks/>
            <a:stCxn id="5" idx="3"/>
            <a:endCxn id="48" idx="3"/>
          </p:cNvCxnSpPr>
          <p:nvPr/>
        </p:nvCxnSpPr>
        <p:spPr>
          <a:xfrm flipH="1">
            <a:off x="10245574" y="1206175"/>
            <a:ext cx="33773" cy="4566253"/>
          </a:xfrm>
          <a:prstGeom prst="bentConnector3">
            <a:avLst>
              <a:gd name="adj1" fmla="val -3665197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7E72AE39-A2A7-41DE-AD79-959F1A24E8B2}"/>
              </a:ext>
            </a:extLst>
          </p:cNvPr>
          <p:cNvSpPr/>
          <p:nvPr/>
        </p:nvSpPr>
        <p:spPr>
          <a:xfrm>
            <a:off x="9162288" y="647249"/>
            <a:ext cx="788936" cy="46087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Super-visor</a:t>
            </a:r>
            <a:endParaRPr lang="en-US" altLang="ko-KR" sz="1600" b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F1917616-DA5D-4770-82FE-1F1CFAA48B16}"/>
              </a:ext>
            </a:extLst>
          </p:cNvPr>
          <p:cNvSpPr/>
          <p:nvPr/>
        </p:nvSpPr>
        <p:spPr>
          <a:xfrm rot="5400000">
            <a:off x="10899999" y="3300883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rgbClr val="0000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Access network</a:t>
            </a:r>
            <a:endParaRPr lang="ko-KR" altLang="en-US" sz="16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8B2CD1C2-2E04-4056-9E08-1F9D62EF9749}"/>
              </a:ext>
            </a:extLst>
          </p:cNvPr>
          <p:cNvCxnSpPr>
            <a:cxnSpLocks/>
          </p:cNvCxnSpPr>
          <p:nvPr/>
        </p:nvCxnSpPr>
        <p:spPr>
          <a:xfrm>
            <a:off x="3654679" y="5380495"/>
            <a:ext cx="0" cy="53812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직선 화살표 연결선 205">
            <a:extLst>
              <a:ext uri="{FF2B5EF4-FFF2-40B4-BE49-F238E27FC236}">
                <a16:creationId xmlns:a16="http://schemas.microsoft.com/office/drawing/2014/main" id="{63110B37-722E-4D4D-B871-091BB2E377B6}"/>
              </a:ext>
            </a:extLst>
          </p:cNvPr>
          <p:cNvCxnSpPr>
            <a:cxnSpLocks/>
            <a:stCxn id="5" idx="1"/>
            <a:endCxn id="17" idx="1"/>
          </p:cNvCxnSpPr>
          <p:nvPr/>
        </p:nvCxnSpPr>
        <p:spPr>
          <a:xfrm rot="10800000" flipV="1">
            <a:off x="1720330" y="1206174"/>
            <a:ext cx="71813" cy="5110411"/>
          </a:xfrm>
          <a:prstGeom prst="bentConnector3">
            <a:avLst>
              <a:gd name="adj1" fmla="val 695133"/>
            </a:avLst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105100C4-3470-402C-B410-8B3D399F2984}"/>
              </a:ext>
            </a:extLst>
          </p:cNvPr>
          <p:cNvSpPr/>
          <p:nvPr/>
        </p:nvSpPr>
        <p:spPr>
          <a:xfrm rot="5400000">
            <a:off x="54763" y="3734513"/>
            <a:ext cx="2842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Arial Narrow" panose="020B0606020202030204" pitchFamily="34" charset="0"/>
                <a:cs typeface="Calibri" panose="020F0502020204030204" pitchFamily="34" charset="0"/>
              </a:rPr>
              <a:t>Legacy communication channel</a:t>
            </a:r>
            <a:endParaRPr lang="ko-KR" altLang="en-US" dirty="0"/>
          </a:p>
        </p:txBody>
      </p: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E06F3E75-381C-4E5A-A5C6-01E9C382E6BA}"/>
              </a:ext>
            </a:extLst>
          </p:cNvPr>
          <p:cNvCxnSpPr>
            <a:cxnSpLocks/>
          </p:cNvCxnSpPr>
          <p:nvPr/>
        </p:nvCxnSpPr>
        <p:spPr>
          <a:xfrm flipH="1">
            <a:off x="7892971" y="3650851"/>
            <a:ext cx="6887" cy="157900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7" name="그래픽 66" descr="로봇">
            <a:extLst>
              <a:ext uri="{FF2B5EF4-FFF2-40B4-BE49-F238E27FC236}">
                <a16:creationId xmlns:a16="http://schemas.microsoft.com/office/drawing/2014/main" id="{23D9D377-5AF4-46BD-96DE-0A31AACAF8F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321104" y="6121813"/>
            <a:ext cx="609303" cy="609303"/>
          </a:xfrm>
          <a:prstGeom prst="rect">
            <a:avLst/>
          </a:prstGeom>
        </p:spPr>
      </p:pic>
      <p:pic>
        <p:nvPicPr>
          <p:cNvPr id="68" name="그래픽 67" descr="트럭">
            <a:extLst>
              <a:ext uri="{FF2B5EF4-FFF2-40B4-BE49-F238E27FC236}">
                <a16:creationId xmlns:a16="http://schemas.microsoft.com/office/drawing/2014/main" id="{B41A1213-77C7-4DFB-8B75-EECD10BBE90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588941" y="6113853"/>
            <a:ext cx="626245" cy="626245"/>
          </a:xfrm>
          <a:prstGeom prst="rect">
            <a:avLst/>
          </a:prstGeom>
        </p:spPr>
      </p:pic>
      <p:sp>
        <p:nvSpPr>
          <p:cNvPr id="69" name="직사각형 68">
            <a:extLst>
              <a:ext uri="{FF2B5EF4-FFF2-40B4-BE49-F238E27FC236}">
                <a16:creationId xmlns:a16="http://schemas.microsoft.com/office/drawing/2014/main" id="{E1CAB470-0852-44D3-9903-DD2BDE06E431}"/>
              </a:ext>
            </a:extLst>
          </p:cNvPr>
          <p:cNvSpPr/>
          <p:nvPr/>
        </p:nvSpPr>
        <p:spPr>
          <a:xfrm>
            <a:off x="1945941" y="647249"/>
            <a:ext cx="788936" cy="46087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PLM</a:t>
            </a:r>
            <a:endParaRPr lang="en-US" altLang="ko-KR" sz="1600" b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408F546B-FA3D-4CAE-8C11-C406CFD7AB7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72464" y="6014909"/>
            <a:ext cx="327979" cy="630729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10E6AB24-71FF-4003-80C5-994A71B330C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47949" y="6155645"/>
            <a:ext cx="286280" cy="550539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CFBD5205-5DCE-46A9-A228-6E8A540A81C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75651" y="6194644"/>
            <a:ext cx="726932" cy="512929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C39B4642-33CB-4896-A0DD-6A404D228331}"/>
              </a:ext>
            </a:extLst>
          </p:cNvPr>
          <p:cNvSpPr txBox="1"/>
          <p:nvPr/>
        </p:nvSpPr>
        <p:spPr>
          <a:xfrm>
            <a:off x="0" y="0"/>
            <a:ext cx="2179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ISO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23247-4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Figure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A.1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6444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BAB31799-CD14-4E22-BCD4-A841D382CA32}"/>
              </a:ext>
            </a:extLst>
          </p:cNvPr>
          <p:cNvSpPr txBox="1">
            <a:spLocks/>
          </p:cNvSpPr>
          <p:nvPr/>
        </p:nvSpPr>
        <p:spPr bwMode="auto">
          <a:xfrm>
            <a:off x="-22810" y="253498"/>
            <a:ext cx="11910010" cy="58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00" tIns="228600" rIns="45720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solidFill>
                  <a:schemeClr val="tx1"/>
                </a:solidFill>
              </a:rPr>
              <a:t>Use Case 1 – flexible schedule for robot drill &amp; fill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86E0881-04F1-4AC5-9E40-D0AEEB437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086" y="1132655"/>
            <a:ext cx="3964926" cy="29736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0AAD4B-37F3-45C7-A139-3EA8AB1CC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12" y="4403940"/>
            <a:ext cx="5406673" cy="19776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826EA1-AE51-4DFA-9716-BC9B0F46C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86" y="1116266"/>
            <a:ext cx="5299523" cy="32170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013930-3C05-445F-899B-EBC413862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7086" y="4178203"/>
            <a:ext cx="4001542" cy="24291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8EB517-6B4E-4F4C-88FF-A8B3B5DE4262}"/>
              </a:ext>
            </a:extLst>
          </p:cNvPr>
          <p:cNvSpPr txBox="1"/>
          <p:nvPr/>
        </p:nvSpPr>
        <p:spPr>
          <a:xfrm>
            <a:off x="1294293" y="6419836"/>
            <a:ext cx="378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On-shoring can increase by 50% </a:t>
            </a:r>
          </a:p>
        </p:txBody>
      </p:sp>
    </p:spTree>
    <p:extLst>
      <p:ext uri="{BB962C8B-B14F-4D97-AF65-F5344CB8AC3E}">
        <p14:creationId xmlns:p14="http://schemas.microsoft.com/office/powerpoint/2010/main" val="151280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5">
            <a:extLst>
              <a:ext uri="{FF2B5EF4-FFF2-40B4-BE49-F238E27FC236}">
                <a16:creationId xmlns:a16="http://schemas.microsoft.com/office/drawing/2014/main" id="{277BD813-93D9-46D0-8AED-E31DA2577E26}"/>
              </a:ext>
            </a:extLst>
          </p:cNvPr>
          <p:cNvSpPr/>
          <p:nvPr/>
        </p:nvSpPr>
        <p:spPr>
          <a:xfrm>
            <a:off x="2836212" y="248303"/>
            <a:ext cx="8716780" cy="12248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 User</a:t>
            </a:r>
            <a:r>
              <a:rPr lang="ko-KR" alt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ko-KR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entity</a:t>
            </a:r>
            <a:endParaRPr lang="en-US" sz="20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ounded Rectangle 65">
            <a:extLst>
              <a:ext uri="{FF2B5EF4-FFF2-40B4-BE49-F238E27FC236}">
                <a16:creationId xmlns:a16="http://schemas.microsoft.com/office/drawing/2014/main" id="{42BDC18E-D7CC-433F-BA80-4864A24DD7B9}"/>
              </a:ext>
            </a:extLst>
          </p:cNvPr>
          <p:cNvSpPr/>
          <p:nvPr/>
        </p:nvSpPr>
        <p:spPr>
          <a:xfrm>
            <a:off x="4330114" y="1832010"/>
            <a:ext cx="7222877" cy="1414348"/>
          </a:xfrm>
          <a:prstGeom prst="roundRect">
            <a:avLst>
              <a:gd name="adj" fmla="val 14116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altLang="ko-KR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Core </a:t>
            </a:r>
            <a:r>
              <a:rPr 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entity</a:t>
            </a:r>
          </a:p>
        </p:txBody>
      </p:sp>
      <p:sp>
        <p:nvSpPr>
          <p:cNvPr id="4" name="Rounded Rectangle 65">
            <a:extLst>
              <a:ext uri="{FF2B5EF4-FFF2-40B4-BE49-F238E27FC236}">
                <a16:creationId xmlns:a16="http://schemas.microsoft.com/office/drawing/2014/main" id="{1F428042-6BE1-4D17-B099-95DFBAA95AD7}"/>
              </a:ext>
            </a:extLst>
          </p:cNvPr>
          <p:cNvSpPr/>
          <p:nvPr/>
        </p:nvSpPr>
        <p:spPr>
          <a:xfrm>
            <a:off x="2836213" y="3510708"/>
            <a:ext cx="8716780" cy="136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 DCDCE</a:t>
            </a:r>
            <a:endParaRPr lang="en-US" sz="20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ounded Rectangle 65">
            <a:extLst>
              <a:ext uri="{FF2B5EF4-FFF2-40B4-BE49-F238E27FC236}">
                <a16:creationId xmlns:a16="http://schemas.microsoft.com/office/drawing/2014/main" id="{C6B16DAB-F09F-4C9B-9516-001A26C6132A}"/>
              </a:ext>
            </a:extLst>
          </p:cNvPr>
          <p:cNvSpPr/>
          <p:nvPr/>
        </p:nvSpPr>
        <p:spPr>
          <a:xfrm>
            <a:off x="2875249" y="5856325"/>
            <a:ext cx="8716780" cy="96451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 OME</a:t>
            </a:r>
          </a:p>
        </p:txBody>
      </p:sp>
      <p:sp>
        <p:nvSpPr>
          <p:cNvPr id="6" name="Rounded Rectangle 65">
            <a:extLst>
              <a:ext uri="{FF2B5EF4-FFF2-40B4-BE49-F238E27FC236}">
                <a16:creationId xmlns:a16="http://schemas.microsoft.com/office/drawing/2014/main" id="{DC91BE24-B48D-468D-8F76-8AAECE4CC6F8}"/>
              </a:ext>
            </a:extLst>
          </p:cNvPr>
          <p:cNvSpPr/>
          <p:nvPr/>
        </p:nvSpPr>
        <p:spPr>
          <a:xfrm>
            <a:off x="3053568" y="671008"/>
            <a:ext cx="8372008" cy="66497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 Supervisory Control</a:t>
            </a:r>
          </a:p>
        </p:txBody>
      </p:sp>
      <p:sp>
        <p:nvSpPr>
          <p:cNvPr id="8" name="Rounded Rectangle 67">
            <a:extLst>
              <a:ext uri="{FF2B5EF4-FFF2-40B4-BE49-F238E27FC236}">
                <a16:creationId xmlns:a16="http://schemas.microsoft.com/office/drawing/2014/main" id="{BDBEB30D-B5B0-4BDF-A126-762BB520A2CF}"/>
              </a:ext>
            </a:extLst>
          </p:cNvPr>
          <p:cNvSpPr/>
          <p:nvPr/>
        </p:nvSpPr>
        <p:spPr>
          <a:xfrm>
            <a:off x="3041703" y="3886265"/>
            <a:ext cx="8383873" cy="87854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Cell Controller</a:t>
            </a:r>
          </a:p>
        </p:txBody>
      </p:sp>
      <p:sp>
        <p:nvSpPr>
          <p:cNvPr id="9" name="Rounded Rectangle 53">
            <a:extLst>
              <a:ext uri="{FF2B5EF4-FFF2-40B4-BE49-F238E27FC236}">
                <a16:creationId xmlns:a16="http://schemas.microsoft.com/office/drawing/2014/main" id="{EDA2688F-0143-4ACF-85A1-79B3C74DCAB9}"/>
              </a:ext>
            </a:extLst>
          </p:cNvPr>
          <p:cNvSpPr/>
          <p:nvPr/>
        </p:nvSpPr>
        <p:spPr>
          <a:xfrm>
            <a:off x="1377595" y="552230"/>
            <a:ext cx="833385" cy="828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MOM</a:t>
            </a:r>
          </a:p>
        </p:txBody>
      </p:sp>
      <p:sp>
        <p:nvSpPr>
          <p:cNvPr id="10" name="Rounded Rectangle 68">
            <a:extLst>
              <a:ext uri="{FF2B5EF4-FFF2-40B4-BE49-F238E27FC236}">
                <a16:creationId xmlns:a16="http://schemas.microsoft.com/office/drawing/2014/main" id="{739B3ED7-327B-4682-8534-62EE6C41E9AD}"/>
              </a:ext>
            </a:extLst>
          </p:cNvPr>
          <p:cNvSpPr/>
          <p:nvPr/>
        </p:nvSpPr>
        <p:spPr>
          <a:xfrm>
            <a:off x="5127542" y="769497"/>
            <a:ext cx="1080000" cy="468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Coordinator</a:t>
            </a:r>
          </a:p>
        </p:txBody>
      </p:sp>
      <p:sp>
        <p:nvSpPr>
          <p:cNvPr id="11" name="Rounded Rectangle 69">
            <a:extLst>
              <a:ext uri="{FF2B5EF4-FFF2-40B4-BE49-F238E27FC236}">
                <a16:creationId xmlns:a16="http://schemas.microsoft.com/office/drawing/2014/main" id="{A8E55DC2-22E3-487D-8634-D48EACFFC89F}"/>
              </a:ext>
            </a:extLst>
          </p:cNvPr>
          <p:cNvSpPr/>
          <p:nvPr/>
        </p:nvSpPr>
        <p:spPr>
          <a:xfrm>
            <a:off x="9918956" y="769497"/>
            <a:ext cx="1080000" cy="468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Combiner</a:t>
            </a:r>
          </a:p>
        </p:txBody>
      </p:sp>
      <p:sp>
        <p:nvSpPr>
          <p:cNvPr id="12" name="Up-Down Arrow 62">
            <a:extLst>
              <a:ext uri="{FF2B5EF4-FFF2-40B4-BE49-F238E27FC236}">
                <a16:creationId xmlns:a16="http://schemas.microsoft.com/office/drawing/2014/main" id="{3C395C1B-8926-49BE-A224-6A47134790C2}"/>
              </a:ext>
            </a:extLst>
          </p:cNvPr>
          <p:cNvSpPr/>
          <p:nvPr/>
        </p:nvSpPr>
        <p:spPr>
          <a:xfrm rot="5400000">
            <a:off x="2488274" y="522292"/>
            <a:ext cx="288000" cy="842589"/>
          </a:xfrm>
          <a:prstGeom prst="up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3" name="Rounded Rectangle 53">
            <a:extLst>
              <a:ext uri="{FF2B5EF4-FFF2-40B4-BE49-F238E27FC236}">
                <a16:creationId xmlns:a16="http://schemas.microsoft.com/office/drawing/2014/main" id="{458C2107-CAE6-4A95-8C15-F383B4F53313}"/>
              </a:ext>
            </a:extLst>
          </p:cNvPr>
          <p:cNvSpPr/>
          <p:nvPr/>
        </p:nvSpPr>
        <p:spPr>
          <a:xfrm>
            <a:off x="517137" y="553245"/>
            <a:ext cx="833385" cy="828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PLM/ERP</a:t>
            </a:r>
          </a:p>
        </p:txBody>
      </p:sp>
      <p:sp>
        <p:nvSpPr>
          <p:cNvPr id="14" name="Up-Down Arrow 64">
            <a:extLst>
              <a:ext uri="{FF2B5EF4-FFF2-40B4-BE49-F238E27FC236}">
                <a16:creationId xmlns:a16="http://schemas.microsoft.com/office/drawing/2014/main" id="{2A1D6770-03EB-4A8A-8BD4-B5E54DA9A6AF}"/>
              </a:ext>
            </a:extLst>
          </p:cNvPr>
          <p:cNvSpPr/>
          <p:nvPr/>
        </p:nvSpPr>
        <p:spPr>
          <a:xfrm>
            <a:off x="5953954" y="1336486"/>
            <a:ext cx="288000" cy="984453"/>
          </a:xfrm>
          <a:prstGeom prst="up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ounded Rectangle 91">
            <a:extLst>
              <a:ext uri="{FF2B5EF4-FFF2-40B4-BE49-F238E27FC236}">
                <a16:creationId xmlns:a16="http://schemas.microsoft.com/office/drawing/2014/main" id="{53213BA7-23ED-4477-84FF-C764463509E8}"/>
              </a:ext>
            </a:extLst>
          </p:cNvPr>
          <p:cNvSpPr/>
          <p:nvPr/>
        </p:nvSpPr>
        <p:spPr>
          <a:xfrm>
            <a:off x="4600569" y="4067646"/>
            <a:ext cx="1837851" cy="6167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Device Control</a:t>
            </a:r>
          </a:p>
          <a:p>
            <a:pPr algn="ctr"/>
            <a:r>
              <a:rPr lang="en-US" altLang="ko-KR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sub-entity</a:t>
            </a:r>
            <a:endParaRPr lang="en-US" sz="16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4AFE1C-2C67-4C50-8C15-1D411A968942}"/>
              </a:ext>
            </a:extLst>
          </p:cNvPr>
          <p:cNvSpPr txBox="1"/>
          <p:nvPr/>
        </p:nvSpPr>
        <p:spPr>
          <a:xfrm>
            <a:off x="10362058" y="3590163"/>
            <a:ext cx="7614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MTConnect</a:t>
            </a:r>
            <a:endParaRPr lang="ko-KR" altLang="en-US" sz="14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Up-Down Arrow 64">
            <a:extLst>
              <a:ext uri="{FF2B5EF4-FFF2-40B4-BE49-F238E27FC236}">
                <a16:creationId xmlns:a16="http://schemas.microsoft.com/office/drawing/2014/main" id="{6ADCE512-10EC-4E8E-8725-96AA221E35E1}"/>
              </a:ext>
            </a:extLst>
          </p:cNvPr>
          <p:cNvSpPr/>
          <p:nvPr/>
        </p:nvSpPr>
        <p:spPr>
          <a:xfrm>
            <a:off x="7239820" y="1336486"/>
            <a:ext cx="288000" cy="986904"/>
          </a:xfrm>
          <a:prstGeom prst="up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2D1C063-5819-4250-ADE0-5CAE11CDF32D}"/>
              </a:ext>
            </a:extLst>
          </p:cNvPr>
          <p:cNvSpPr/>
          <p:nvPr/>
        </p:nvSpPr>
        <p:spPr>
          <a:xfrm>
            <a:off x="7336509" y="1567075"/>
            <a:ext cx="713783" cy="218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AP242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24B5967C-6F45-4F40-B14F-AC2C9F1387A3}"/>
              </a:ext>
            </a:extLst>
          </p:cNvPr>
          <p:cNvSpPr/>
          <p:nvPr/>
        </p:nvSpPr>
        <p:spPr>
          <a:xfrm>
            <a:off x="2998929" y="3304010"/>
            <a:ext cx="625492" cy="247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2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AP238</a:t>
            </a:r>
          </a:p>
        </p:txBody>
      </p:sp>
      <p:sp>
        <p:nvSpPr>
          <p:cNvPr id="43" name="화살표: 아래쪽 42">
            <a:extLst>
              <a:ext uri="{FF2B5EF4-FFF2-40B4-BE49-F238E27FC236}">
                <a16:creationId xmlns:a16="http://schemas.microsoft.com/office/drawing/2014/main" id="{6E949539-A587-4BA9-B2FF-4F99803D31B6}"/>
              </a:ext>
            </a:extLst>
          </p:cNvPr>
          <p:cNvSpPr/>
          <p:nvPr/>
        </p:nvSpPr>
        <p:spPr>
          <a:xfrm>
            <a:off x="4139147" y="4562341"/>
            <a:ext cx="288000" cy="1438774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B22A3A3-100A-4B91-A7ED-56EF4F0A6257}"/>
              </a:ext>
            </a:extLst>
          </p:cNvPr>
          <p:cNvSpPr/>
          <p:nvPr/>
        </p:nvSpPr>
        <p:spPr>
          <a:xfrm>
            <a:off x="2524332" y="4994295"/>
            <a:ext cx="175881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Rapid</a:t>
            </a:r>
          </a:p>
          <a:p>
            <a:pPr algn="r">
              <a:lnSpc>
                <a:spcPts val="14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(AP238 execution state)</a:t>
            </a:r>
          </a:p>
        </p:txBody>
      </p:sp>
      <p:sp>
        <p:nvSpPr>
          <p:cNvPr id="45" name="Oval 66">
            <a:extLst>
              <a:ext uri="{FF2B5EF4-FFF2-40B4-BE49-F238E27FC236}">
                <a16:creationId xmlns:a16="http://schemas.microsoft.com/office/drawing/2014/main" id="{13146ACE-47D8-4DC8-97CC-166481E5D341}"/>
              </a:ext>
            </a:extLst>
          </p:cNvPr>
          <p:cNvSpPr/>
          <p:nvPr/>
        </p:nvSpPr>
        <p:spPr>
          <a:xfrm>
            <a:off x="6844458" y="4161286"/>
            <a:ext cx="720000" cy="5400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State</a:t>
            </a:r>
          </a:p>
          <a:p>
            <a:pPr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Machine</a:t>
            </a:r>
          </a:p>
          <a:p>
            <a:pPr algn="ctr">
              <a:lnSpc>
                <a:spcPts val="1100"/>
              </a:lnSpc>
            </a:pPr>
            <a:r>
              <a:rPr lang="en-US" altLang="ko-KR" sz="12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(cell)</a:t>
            </a:r>
          </a:p>
        </p:txBody>
      </p:sp>
      <p:sp>
        <p:nvSpPr>
          <p:cNvPr id="47" name="Rounded Rectangle 11">
            <a:extLst>
              <a:ext uri="{FF2B5EF4-FFF2-40B4-BE49-F238E27FC236}">
                <a16:creationId xmlns:a16="http://schemas.microsoft.com/office/drawing/2014/main" id="{B03E4B9F-6BE8-41FB-A467-A0CDE6B69417}"/>
              </a:ext>
            </a:extLst>
          </p:cNvPr>
          <p:cNvSpPr/>
          <p:nvPr/>
        </p:nvSpPr>
        <p:spPr>
          <a:xfrm>
            <a:off x="3786079" y="5993294"/>
            <a:ext cx="2160000" cy="79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Robot1</a:t>
            </a:r>
          </a:p>
        </p:txBody>
      </p:sp>
      <p:sp>
        <p:nvSpPr>
          <p:cNvPr id="48" name="Oval 66">
            <a:extLst>
              <a:ext uri="{FF2B5EF4-FFF2-40B4-BE49-F238E27FC236}">
                <a16:creationId xmlns:a16="http://schemas.microsoft.com/office/drawing/2014/main" id="{943EEB36-09F1-47D8-8D26-5128BE333249}"/>
              </a:ext>
            </a:extLst>
          </p:cNvPr>
          <p:cNvSpPr/>
          <p:nvPr/>
        </p:nvSpPr>
        <p:spPr>
          <a:xfrm>
            <a:off x="5071649" y="6254305"/>
            <a:ext cx="720000" cy="50959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72000" rIns="0" bIns="0" rtlCol="0" anchor="ctr" anchorCtr="0"/>
          <a:lstStyle/>
          <a:p>
            <a:pPr lvl="0" algn="ctr">
              <a:lnSpc>
                <a:spcPts val="9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State</a:t>
            </a:r>
          </a:p>
          <a:p>
            <a:pPr lvl="0" algn="ctr">
              <a:lnSpc>
                <a:spcPts val="9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Machine</a:t>
            </a:r>
          </a:p>
          <a:p>
            <a:pPr lvl="0" algn="ctr">
              <a:lnSpc>
                <a:spcPts val="900"/>
              </a:lnSpc>
            </a:pPr>
            <a:r>
              <a:rPr lang="en-US" altLang="ko-KR" sz="1000" dirty="0">
                <a:latin typeface="Arial Narrow" panose="020B0606020202030204" pitchFamily="34" charset="0"/>
              </a:rPr>
              <a:t>(</a:t>
            </a:r>
            <a:r>
              <a:rPr lang="en-US" altLang="ko-KR" sz="1000" b="1" dirty="0">
                <a:latin typeface="Arial Narrow" panose="020B0606020202030204" pitchFamily="34" charset="0"/>
              </a:rPr>
              <a:t>robot1</a:t>
            </a:r>
            <a:r>
              <a:rPr lang="en-US" altLang="ko-KR" sz="1000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2E03ADF1-B3FB-44D9-8245-D237A9C588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11150" y="6150509"/>
            <a:ext cx="363883" cy="613390"/>
          </a:xfrm>
          <a:prstGeom prst="rect">
            <a:avLst/>
          </a:prstGeom>
        </p:spPr>
      </p:pic>
      <p:sp>
        <p:nvSpPr>
          <p:cNvPr id="51" name="Rounded Rectangle 11">
            <a:extLst>
              <a:ext uri="{FF2B5EF4-FFF2-40B4-BE49-F238E27FC236}">
                <a16:creationId xmlns:a16="http://schemas.microsoft.com/office/drawing/2014/main" id="{82B85FD7-4426-49E8-9F1A-FB19CC732A88}"/>
              </a:ext>
            </a:extLst>
          </p:cNvPr>
          <p:cNvSpPr/>
          <p:nvPr/>
        </p:nvSpPr>
        <p:spPr>
          <a:xfrm>
            <a:off x="6409056" y="5995977"/>
            <a:ext cx="2160000" cy="79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Robot2,3,4</a:t>
            </a:r>
          </a:p>
        </p:txBody>
      </p:sp>
      <p:sp>
        <p:nvSpPr>
          <p:cNvPr id="52" name="Oval 66">
            <a:extLst>
              <a:ext uri="{FF2B5EF4-FFF2-40B4-BE49-F238E27FC236}">
                <a16:creationId xmlns:a16="http://schemas.microsoft.com/office/drawing/2014/main" id="{4940EFC9-CE8F-4B34-AB5A-8EAC72B13D33}"/>
              </a:ext>
            </a:extLst>
          </p:cNvPr>
          <p:cNvSpPr/>
          <p:nvPr/>
        </p:nvSpPr>
        <p:spPr>
          <a:xfrm>
            <a:off x="7687781" y="6254305"/>
            <a:ext cx="720000" cy="50959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72000" rIns="0" bIns="0" rtlCol="0" anchor="ctr" anchorCtr="0"/>
          <a:lstStyle/>
          <a:p>
            <a:pPr lvl="0" algn="ctr">
              <a:lnSpc>
                <a:spcPts val="9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State</a:t>
            </a:r>
          </a:p>
          <a:p>
            <a:pPr lvl="0" algn="ctr">
              <a:lnSpc>
                <a:spcPts val="9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Machine</a:t>
            </a:r>
          </a:p>
          <a:p>
            <a:pPr lvl="0" algn="ctr">
              <a:lnSpc>
                <a:spcPts val="900"/>
              </a:lnSpc>
            </a:pPr>
            <a:r>
              <a:rPr lang="en-US" altLang="ko-KR" sz="1000" dirty="0">
                <a:latin typeface="Arial Narrow" panose="020B0606020202030204" pitchFamily="34" charset="0"/>
              </a:rPr>
              <a:t>(</a:t>
            </a:r>
            <a:r>
              <a:rPr lang="en-US" altLang="ko-KR" sz="1000" b="1" dirty="0">
                <a:latin typeface="Arial Narrow" panose="020B0606020202030204" pitchFamily="34" charset="0"/>
              </a:rPr>
              <a:t>robot2</a:t>
            </a:r>
            <a:r>
              <a:rPr lang="en-US" altLang="ko-KR" sz="1000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2312D4CD-12D1-432C-A1AB-DA2DE7EB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9328" y="6150509"/>
            <a:ext cx="354738" cy="613390"/>
          </a:xfrm>
          <a:prstGeom prst="rect">
            <a:avLst/>
          </a:prstGeom>
        </p:spPr>
      </p:pic>
      <p:sp>
        <p:nvSpPr>
          <p:cNvPr id="54" name="Rounded Rectangle 91">
            <a:extLst>
              <a:ext uri="{FF2B5EF4-FFF2-40B4-BE49-F238E27FC236}">
                <a16:creationId xmlns:a16="http://schemas.microsoft.com/office/drawing/2014/main" id="{345C2E6A-2574-46E9-9072-FE4B94EF0321}"/>
              </a:ext>
            </a:extLst>
          </p:cNvPr>
          <p:cNvSpPr/>
          <p:nvPr/>
        </p:nvSpPr>
        <p:spPr>
          <a:xfrm>
            <a:off x="9247331" y="4067646"/>
            <a:ext cx="1837851" cy="6167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 Collection</a:t>
            </a:r>
          </a:p>
          <a:p>
            <a:pPr algn="ctr"/>
            <a:r>
              <a:rPr lang="en-US" altLang="ko-KR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sub-entity</a:t>
            </a:r>
            <a:endParaRPr lang="en-US" sz="16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Rounded Rectangle 33">
            <a:extLst>
              <a:ext uri="{FF2B5EF4-FFF2-40B4-BE49-F238E27FC236}">
                <a16:creationId xmlns:a16="http://schemas.microsoft.com/office/drawing/2014/main" id="{83F3DC92-0D0E-4FE3-B56E-96F5487F71D6}"/>
              </a:ext>
            </a:extLst>
          </p:cNvPr>
          <p:cNvSpPr/>
          <p:nvPr/>
        </p:nvSpPr>
        <p:spPr>
          <a:xfrm>
            <a:off x="9689335" y="3921772"/>
            <a:ext cx="1380529" cy="26280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MTConnect Agent</a:t>
            </a:r>
          </a:p>
        </p:txBody>
      </p:sp>
      <p:sp>
        <p:nvSpPr>
          <p:cNvPr id="56" name="Can 61">
            <a:extLst>
              <a:ext uri="{FF2B5EF4-FFF2-40B4-BE49-F238E27FC236}">
                <a16:creationId xmlns:a16="http://schemas.microsoft.com/office/drawing/2014/main" id="{206D0081-C740-4A7B-82D8-C8C62A2FA41E}"/>
              </a:ext>
            </a:extLst>
          </p:cNvPr>
          <p:cNvSpPr/>
          <p:nvPr/>
        </p:nvSpPr>
        <p:spPr>
          <a:xfrm>
            <a:off x="8191028" y="4161286"/>
            <a:ext cx="720000" cy="540000"/>
          </a:xfrm>
          <a:prstGeom prst="ca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72000" rIns="0" bIns="0" rtlCol="0" anchor="ctr" anchorCtr="0"/>
          <a:lstStyle/>
          <a:p>
            <a:pPr lvl="0"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Cache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2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(cell)</a:t>
            </a:r>
            <a:endParaRPr lang="en-US" altLang="ko-KR" sz="11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화살표: 아래쪽 56">
            <a:extLst>
              <a:ext uri="{FF2B5EF4-FFF2-40B4-BE49-F238E27FC236}">
                <a16:creationId xmlns:a16="http://schemas.microsoft.com/office/drawing/2014/main" id="{30C6D943-04EE-42C3-A1BC-F9D22240C48E}"/>
              </a:ext>
            </a:extLst>
          </p:cNvPr>
          <p:cNvSpPr/>
          <p:nvPr/>
        </p:nvSpPr>
        <p:spPr>
          <a:xfrm>
            <a:off x="6604891" y="5291999"/>
            <a:ext cx="288000" cy="69120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latin typeface="Arial Narrow" panose="020B0606020202030204" pitchFamily="34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1FC27F0E-0989-4637-A1EF-8C5A0E52D4D6}"/>
              </a:ext>
            </a:extLst>
          </p:cNvPr>
          <p:cNvSpPr/>
          <p:nvPr/>
        </p:nvSpPr>
        <p:spPr>
          <a:xfrm rot="16200000">
            <a:off x="5514260" y="3984463"/>
            <a:ext cx="144000" cy="247107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Arial Narrow" panose="020B0606020202030204" pitchFamily="34" charset="0"/>
            </a:endParaRPr>
          </a:p>
        </p:txBody>
      </p:sp>
      <p:sp>
        <p:nvSpPr>
          <p:cNvPr id="59" name="화살표: 아래쪽 58">
            <a:extLst>
              <a:ext uri="{FF2B5EF4-FFF2-40B4-BE49-F238E27FC236}">
                <a16:creationId xmlns:a16="http://schemas.microsoft.com/office/drawing/2014/main" id="{11DD0DA8-B7B7-4431-A9A5-F9BFABDB1B7B}"/>
              </a:ext>
            </a:extLst>
          </p:cNvPr>
          <p:cNvSpPr/>
          <p:nvPr/>
        </p:nvSpPr>
        <p:spPr>
          <a:xfrm rot="10800000">
            <a:off x="10669767" y="4705161"/>
            <a:ext cx="288000" cy="380244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55BA9621-6464-4B5F-BD0C-FB1E34C7F9AB}"/>
              </a:ext>
            </a:extLst>
          </p:cNvPr>
          <p:cNvSpPr/>
          <p:nvPr/>
        </p:nvSpPr>
        <p:spPr>
          <a:xfrm>
            <a:off x="6044618" y="1567075"/>
            <a:ext cx="713783" cy="218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AP238</a:t>
            </a:r>
          </a:p>
        </p:txBody>
      </p:sp>
      <p:sp>
        <p:nvSpPr>
          <p:cNvPr id="61" name="화살표: 아래쪽 60">
            <a:extLst>
              <a:ext uri="{FF2B5EF4-FFF2-40B4-BE49-F238E27FC236}">
                <a16:creationId xmlns:a16="http://schemas.microsoft.com/office/drawing/2014/main" id="{7E04CFC9-21F6-4BCF-B3AD-F4B0167FF631}"/>
              </a:ext>
            </a:extLst>
          </p:cNvPr>
          <p:cNvSpPr/>
          <p:nvPr/>
        </p:nvSpPr>
        <p:spPr>
          <a:xfrm rot="10800000">
            <a:off x="10120291" y="3392231"/>
            <a:ext cx="288001" cy="52881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62" name="Oval 66">
            <a:extLst>
              <a:ext uri="{FF2B5EF4-FFF2-40B4-BE49-F238E27FC236}">
                <a16:creationId xmlns:a16="http://schemas.microsoft.com/office/drawing/2014/main" id="{ABE6F4D9-44BE-42CA-A6A9-781A2D9BEA2C}"/>
              </a:ext>
            </a:extLst>
          </p:cNvPr>
          <p:cNvSpPr/>
          <p:nvPr/>
        </p:nvSpPr>
        <p:spPr>
          <a:xfrm>
            <a:off x="7523249" y="733497"/>
            <a:ext cx="1080000" cy="540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lvl="0"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State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Machine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200" b="1" dirty="0">
                <a:latin typeface="Arial Narrow" panose="020B0606020202030204" pitchFamily="34" charset="0"/>
              </a:rPr>
              <a:t>(supervisory)</a:t>
            </a:r>
          </a:p>
        </p:txBody>
      </p:sp>
      <p:sp>
        <p:nvSpPr>
          <p:cNvPr id="64" name="직사각형 105">
            <a:extLst>
              <a:ext uri="{FF2B5EF4-FFF2-40B4-BE49-F238E27FC236}">
                <a16:creationId xmlns:a16="http://schemas.microsoft.com/office/drawing/2014/main" id="{BAC295EE-5AF7-40C2-8219-60CA4C9248B2}"/>
              </a:ext>
            </a:extLst>
          </p:cNvPr>
          <p:cNvSpPr/>
          <p:nvPr/>
        </p:nvSpPr>
        <p:spPr>
          <a:xfrm>
            <a:off x="2218720" y="439144"/>
            <a:ext cx="67398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AP238</a:t>
            </a:r>
          </a:p>
          <a:p>
            <a:pPr algn="ctr">
              <a:lnSpc>
                <a:spcPts val="14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AP242</a:t>
            </a:r>
          </a:p>
        </p:txBody>
      </p:sp>
      <p:sp>
        <p:nvSpPr>
          <p:cNvPr id="72" name="직사각형 63">
            <a:extLst>
              <a:ext uri="{FF2B5EF4-FFF2-40B4-BE49-F238E27FC236}">
                <a16:creationId xmlns:a16="http://schemas.microsoft.com/office/drawing/2014/main" id="{CA42372D-831D-479E-90A3-F15222184149}"/>
              </a:ext>
            </a:extLst>
          </p:cNvPr>
          <p:cNvSpPr/>
          <p:nvPr/>
        </p:nvSpPr>
        <p:spPr>
          <a:xfrm rot="16200000">
            <a:off x="7926246" y="2270027"/>
            <a:ext cx="144000" cy="549161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75" name="직사각형 63">
            <a:extLst>
              <a:ext uri="{FF2B5EF4-FFF2-40B4-BE49-F238E27FC236}">
                <a16:creationId xmlns:a16="http://schemas.microsoft.com/office/drawing/2014/main" id="{C5A9CF7F-452C-45F8-A0FA-C8A386A6FEA1}"/>
              </a:ext>
            </a:extLst>
          </p:cNvPr>
          <p:cNvSpPr/>
          <p:nvPr/>
        </p:nvSpPr>
        <p:spPr>
          <a:xfrm rot="16200000">
            <a:off x="4866159" y="5479613"/>
            <a:ext cx="905904" cy="12433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Arial Narrow" panose="020B0606020202030204" pitchFamily="34" charset="0"/>
            </a:endParaRPr>
          </a:p>
        </p:txBody>
      </p:sp>
      <p:sp>
        <p:nvSpPr>
          <p:cNvPr id="76" name="직사각형 63">
            <a:extLst>
              <a:ext uri="{FF2B5EF4-FFF2-40B4-BE49-F238E27FC236}">
                <a16:creationId xmlns:a16="http://schemas.microsoft.com/office/drawing/2014/main" id="{9BE8B2DB-2467-4710-9C48-3DC5C3538BA4}"/>
              </a:ext>
            </a:extLst>
          </p:cNvPr>
          <p:cNvSpPr/>
          <p:nvPr/>
        </p:nvSpPr>
        <p:spPr>
          <a:xfrm rot="16200000">
            <a:off x="7098966" y="5476188"/>
            <a:ext cx="905904" cy="12433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ECF62AF-9BB0-4D76-9A93-949CA4C91F52}"/>
              </a:ext>
            </a:extLst>
          </p:cNvPr>
          <p:cNvSpPr txBox="1"/>
          <p:nvPr/>
        </p:nvSpPr>
        <p:spPr>
          <a:xfrm>
            <a:off x="8838998" y="5105092"/>
            <a:ext cx="946093" cy="4514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lnSpc>
                <a:spcPts val="1400"/>
              </a:lnSpc>
              <a:defRPr sz="1400">
                <a:solidFill>
                  <a:sysClr val="windowText" lastClr="0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ko-KR" dirty="0"/>
              <a:t>MTConnect</a:t>
            </a:r>
          </a:p>
          <a:p>
            <a:r>
              <a:rPr lang="en-US" altLang="ko-KR" dirty="0"/>
              <a:t>(ISA-88)</a:t>
            </a:r>
            <a:endParaRPr lang="ko-KR" altLang="en-US" dirty="0"/>
          </a:p>
        </p:txBody>
      </p:sp>
      <p:sp>
        <p:nvSpPr>
          <p:cNvPr id="79" name="화살표: 아래쪽 195">
            <a:extLst>
              <a:ext uri="{FF2B5EF4-FFF2-40B4-BE49-F238E27FC236}">
                <a16:creationId xmlns:a16="http://schemas.microsoft.com/office/drawing/2014/main" id="{8F2CAFDE-BFC3-4D2B-8E0B-6120DE68CAC7}"/>
              </a:ext>
            </a:extLst>
          </p:cNvPr>
          <p:cNvSpPr/>
          <p:nvPr/>
        </p:nvSpPr>
        <p:spPr>
          <a:xfrm rot="10800000">
            <a:off x="5551735" y="1320533"/>
            <a:ext cx="288000" cy="1018879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E729648-5459-4286-8CDC-A0BD6AEE9123}"/>
              </a:ext>
            </a:extLst>
          </p:cNvPr>
          <p:cNvSpPr txBox="1"/>
          <p:nvPr/>
        </p:nvSpPr>
        <p:spPr>
          <a:xfrm>
            <a:off x="4766035" y="1567075"/>
            <a:ext cx="9264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MTConnect</a:t>
            </a:r>
            <a:endParaRPr lang="ko-KR" altLang="en-US" sz="14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9" name="Rounded Rectangle 91">
            <a:extLst>
              <a:ext uri="{FF2B5EF4-FFF2-40B4-BE49-F238E27FC236}">
                <a16:creationId xmlns:a16="http://schemas.microsoft.com/office/drawing/2014/main" id="{9D7DBAB9-7588-47CD-9BC4-A696495F0415}"/>
              </a:ext>
            </a:extLst>
          </p:cNvPr>
          <p:cNvSpPr/>
          <p:nvPr/>
        </p:nvSpPr>
        <p:spPr>
          <a:xfrm>
            <a:off x="3244699" y="4307291"/>
            <a:ext cx="1284678" cy="24799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Translator</a:t>
            </a:r>
          </a:p>
        </p:txBody>
      </p:sp>
      <p:sp>
        <p:nvSpPr>
          <p:cNvPr id="106" name="화살표: 아래쪽 105">
            <a:extLst>
              <a:ext uri="{FF2B5EF4-FFF2-40B4-BE49-F238E27FC236}">
                <a16:creationId xmlns:a16="http://schemas.microsoft.com/office/drawing/2014/main" id="{E48E5B15-A837-42C3-8360-4E902AB821D0}"/>
              </a:ext>
            </a:extLst>
          </p:cNvPr>
          <p:cNvSpPr/>
          <p:nvPr/>
        </p:nvSpPr>
        <p:spPr>
          <a:xfrm>
            <a:off x="3491835" y="1343047"/>
            <a:ext cx="288000" cy="2964244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108" name="화살표: 아래쪽 158">
            <a:extLst>
              <a:ext uri="{FF2B5EF4-FFF2-40B4-BE49-F238E27FC236}">
                <a16:creationId xmlns:a16="http://schemas.microsoft.com/office/drawing/2014/main" id="{7864E199-7A4B-4608-A2A4-4406C48D0AA5}"/>
              </a:ext>
            </a:extLst>
          </p:cNvPr>
          <p:cNvSpPr/>
          <p:nvPr/>
        </p:nvSpPr>
        <p:spPr>
          <a:xfrm rot="16200000">
            <a:off x="864596" y="3244808"/>
            <a:ext cx="288000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90743F3-8226-4420-A74D-42D43084C356}"/>
              </a:ext>
            </a:extLst>
          </p:cNvPr>
          <p:cNvSpPr txBox="1"/>
          <p:nvPr/>
        </p:nvSpPr>
        <p:spPr>
          <a:xfrm>
            <a:off x="301941" y="3606424"/>
            <a:ext cx="1692836" cy="3152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ko-KR" sz="1600" b="1" dirty="0"/>
              <a:t>Models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/>
              <a:t>Product/Process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600" b="1" dirty="0"/>
              <a:t>Commands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/>
              <a:t>Stop/Go, etc.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600" b="1" dirty="0"/>
              <a:t>State</a:t>
            </a:r>
            <a:r>
              <a:rPr lang="en-US" altLang="ko-KR" sz="1600" dirty="0"/>
              <a:t> </a:t>
            </a:r>
            <a:r>
              <a:rPr lang="en-US" altLang="ko-KR" sz="1600" b="1" dirty="0"/>
              <a:t>Stream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/>
              <a:t>Plunge complete, etc.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600" b="1" dirty="0"/>
              <a:t>Instructions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 err="1"/>
              <a:t>Gcodes</a:t>
            </a:r>
            <a:r>
              <a:rPr lang="en-US" altLang="ko-KR" sz="1200" i="1" dirty="0"/>
              <a:t>, etc.</a:t>
            </a:r>
            <a:endParaRPr lang="ko-KR" altLang="en-US" sz="1200" i="1" dirty="0"/>
          </a:p>
        </p:txBody>
      </p:sp>
      <p:sp>
        <p:nvSpPr>
          <p:cNvPr id="112" name="화살표: 아래쪽 158">
            <a:extLst>
              <a:ext uri="{FF2B5EF4-FFF2-40B4-BE49-F238E27FC236}">
                <a16:creationId xmlns:a16="http://schemas.microsoft.com/office/drawing/2014/main" id="{BD723779-994E-4FD4-BF59-D30A7F5DA025}"/>
              </a:ext>
            </a:extLst>
          </p:cNvPr>
          <p:cNvSpPr/>
          <p:nvPr/>
        </p:nvSpPr>
        <p:spPr>
          <a:xfrm rot="16200000">
            <a:off x="864597" y="4060305"/>
            <a:ext cx="288000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113" name="화살표: 아래쪽 158">
            <a:extLst>
              <a:ext uri="{FF2B5EF4-FFF2-40B4-BE49-F238E27FC236}">
                <a16:creationId xmlns:a16="http://schemas.microsoft.com/office/drawing/2014/main" id="{AAA143AE-4377-4B79-A87D-40C5E8FAD7D5}"/>
              </a:ext>
            </a:extLst>
          </p:cNvPr>
          <p:cNvSpPr/>
          <p:nvPr/>
        </p:nvSpPr>
        <p:spPr>
          <a:xfrm rot="16200000">
            <a:off x="864596" y="4875802"/>
            <a:ext cx="288000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114" name="화살표: 아래쪽 158">
            <a:extLst>
              <a:ext uri="{FF2B5EF4-FFF2-40B4-BE49-F238E27FC236}">
                <a16:creationId xmlns:a16="http://schemas.microsoft.com/office/drawing/2014/main" id="{5D47E4C8-9FEB-44DC-ABB5-46F45ECF2138}"/>
              </a:ext>
            </a:extLst>
          </p:cNvPr>
          <p:cNvSpPr/>
          <p:nvPr/>
        </p:nvSpPr>
        <p:spPr>
          <a:xfrm rot="16200000">
            <a:off x="899499" y="5688369"/>
            <a:ext cx="288000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83" name="직사각형 63">
            <a:extLst>
              <a:ext uri="{FF2B5EF4-FFF2-40B4-BE49-F238E27FC236}">
                <a16:creationId xmlns:a16="http://schemas.microsoft.com/office/drawing/2014/main" id="{5F854E8F-350F-4DDD-BA7C-5AC191D40A7A}"/>
              </a:ext>
            </a:extLst>
          </p:cNvPr>
          <p:cNvSpPr/>
          <p:nvPr/>
        </p:nvSpPr>
        <p:spPr>
          <a:xfrm rot="16200000">
            <a:off x="7772087" y="1108730"/>
            <a:ext cx="144000" cy="476460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84" name="화살표: 아래쪽 83">
            <a:extLst>
              <a:ext uri="{FF2B5EF4-FFF2-40B4-BE49-F238E27FC236}">
                <a16:creationId xmlns:a16="http://schemas.microsoft.com/office/drawing/2014/main" id="{143EFE53-0493-44FE-A7BC-9B831F902301}"/>
              </a:ext>
            </a:extLst>
          </p:cNvPr>
          <p:cNvSpPr/>
          <p:nvPr/>
        </p:nvSpPr>
        <p:spPr>
          <a:xfrm rot="10800000">
            <a:off x="7734825" y="3125414"/>
            <a:ext cx="243279" cy="307711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85" name="화살표: 아래쪽 84">
            <a:extLst>
              <a:ext uri="{FF2B5EF4-FFF2-40B4-BE49-F238E27FC236}">
                <a16:creationId xmlns:a16="http://schemas.microsoft.com/office/drawing/2014/main" id="{A32493FB-3904-49FB-A564-18097C3044EF}"/>
              </a:ext>
            </a:extLst>
          </p:cNvPr>
          <p:cNvSpPr/>
          <p:nvPr/>
        </p:nvSpPr>
        <p:spPr>
          <a:xfrm rot="10800000">
            <a:off x="5402591" y="3116658"/>
            <a:ext cx="243279" cy="307711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latin typeface="Arial Narrow" panose="020B0606020202030204" pitchFamily="34" charset="0"/>
            </a:endParaRPr>
          </a:p>
        </p:txBody>
      </p:sp>
      <p:sp>
        <p:nvSpPr>
          <p:cNvPr id="86" name="사각형: 둥근 모서리 85">
            <a:extLst>
              <a:ext uri="{FF2B5EF4-FFF2-40B4-BE49-F238E27FC236}">
                <a16:creationId xmlns:a16="http://schemas.microsoft.com/office/drawing/2014/main" id="{0C6FC9E5-CA2A-453D-8206-C7A9791E629A}"/>
              </a:ext>
            </a:extLst>
          </p:cNvPr>
          <p:cNvSpPr/>
          <p:nvPr/>
        </p:nvSpPr>
        <p:spPr>
          <a:xfrm>
            <a:off x="4626304" y="2336942"/>
            <a:ext cx="1644105" cy="80526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Process Digital Twin</a:t>
            </a:r>
            <a:endParaRPr lang="ko-KR" alt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1" name="사각형: 둥근 모서리 90">
            <a:extLst>
              <a:ext uri="{FF2B5EF4-FFF2-40B4-BE49-F238E27FC236}">
                <a16:creationId xmlns:a16="http://schemas.microsoft.com/office/drawing/2014/main" id="{8B145030-098B-4633-8FC7-36AA4DA47B28}"/>
              </a:ext>
            </a:extLst>
          </p:cNvPr>
          <p:cNvSpPr/>
          <p:nvPr/>
        </p:nvSpPr>
        <p:spPr>
          <a:xfrm>
            <a:off x="6409057" y="2336942"/>
            <a:ext cx="2300576" cy="80526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rial Narrow" panose="020B0606020202030204" pitchFamily="34" charset="0"/>
              </a:rPr>
              <a:t>Wing Digital Twin</a:t>
            </a:r>
            <a:endParaRPr lang="ko-KR" alt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1" name="Can 61">
            <a:extLst>
              <a:ext uri="{FF2B5EF4-FFF2-40B4-BE49-F238E27FC236}">
                <a16:creationId xmlns:a16="http://schemas.microsoft.com/office/drawing/2014/main" id="{7CCF60F0-9924-4C0F-85AB-106AFF1932DB}"/>
              </a:ext>
            </a:extLst>
          </p:cNvPr>
          <p:cNvSpPr/>
          <p:nvPr/>
        </p:nvSpPr>
        <p:spPr>
          <a:xfrm>
            <a:off x="5571672" y="2627180"/>
            <a:ext cx="612000" cy="468000"/>
          </a:xfrm>
          <a:prstGeom prst="ca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ts val="1100"/>
              </a:lnSpc>
            </a:pPr>
            <a:r>
              <a:rPr lang="en-US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</a:t>
            </a:r>
          </a:p>
          <a:p>
            <a:pPr algn="ctr">
              <a:lnSpc>
                <a:spcPts val="1100"/>
              </a:lnSpc>
            </a:pPr>
            <a:r>
              <a:rPr lang="en-US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cache</a:t>
            </a:r>
          </a:p>
          <a:p>
            <a:pPr algn="ctr">
              <a:lnSpc>
                <a:spcPts val="1100"/>
              </a:lnSpc>
            </a:pPr>
            <a:r>
              <a:rPr lang="en-US" sz="105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(process)</a:t>
            </a:r>
          </a:p>
        </p:txBody>
      </p:sp>
      <p:sp>
        <p:nvSpPr>
          <p:cNvPr id="111" name="Oval 66">
            <a:extLst>
              <a:ext uri="{FF2B5EF4-FFF2-40B4-BE49-F238E27FC236}">
                <a16:creationId xmlns:a16="http://schemas.microsoft.com/office/drawing/2014/main" id="{B36984B1-1069-491B-AE40-FA1EF769554F}"/>
              </a:ext>
            </a:extLst>
          </p:cNvPr>
          <p:cNvSpPr/>
          <p:nvPr/>
        </p:nvSpPr>
        <p:spPr>
          <a:xfrm>
            <a:off x="4734003" y="2627180"/>
            <a:ext cx="720000" cy="4680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lvl="0" algn="ctr">
              <a:lnSpc>
                <a:spcPts val="11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State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Machine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050" dirty="0">
                <a:latin typeface="Arial Narrow" panose="020B0606020202030204" pitchFamily="34" charset="0"/>
              </a:rPr>
              <a:t>(</a:t>
            </a:r>
            <a:r>
              <a:rPr lang="en-US" altLang="ko-KR" sz="1050" b="1" dirty="0">
                <a:latin typeface="Arial Narrow" panose="020B0606020202030204" pitchFamily="34" charset="0"/>
              </a:rPr>
              <a:t>process</a:t>
            </a:r>
            <a:r>
              <a:rPr lang="en-US" altLang="ko-KR" sz="1050" dirty="0">
                <a:latin typeface="Arial Narrow" panose="020B0606020202030204" pitchFamily="34" charset="0"/>
              </a:rPr>
              <a:t>)</a:t>
            </a:r>
            <a:endParaRPr lang="en-US" sz="11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5" name="Can 61">
            <a:extLst>
              <a:ext uri="{FF2B5EF4-FFF2-40B4-BE49-F238E27FC236}">
                <a16:creationId xmlns:a16="http://schemas.microsoft.com/office/drawing/2014/main" id="{C304C3BC-8701-43C6-95AF-D29F18480F8F}"/>
              </a:ext>
            </a:extLst>
          </p:cNvPr>
          <p:cNvSpPr/>
          <p:nvPr/>
        </p:nvSpPr>
        <p:spPr>
          <a:xfrm>
            <a:off x="7255337" y="2629441"/>
            <a:ext cx="612000" cy="468000"/>
          </a:xfrm>
          <a:prstGeom prst="ca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ts val="1100"/>
              </a:lnSpc>
            </a:pPr>
            <a:r>
              <a:rPr lang="en-US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</a:t>
            </a:r>
          </a:p>
          <a:p>
            <a:pPr algn="ctr">
              <a:lnSpc>
                <a:spcPts val="1100"/>
              </a:lnSpc>
            </a:pPr>
            <a:r>
              <a:rPr lang="en-US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cache</a:t>
            </a:r>
          </a:p>
          <a:p>
            <a:pPr algn="ctr">
              <a:lnSpc>
                <a:spcPts val="1100"/>
              </a:lnSpc>
            </a:pPr>
            <a:r>
              <a:rPr lang="en-US" sz="1000" b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(wing)</a:t>
            </a:r>
            <a:endParaRPr lang="en-US" sz="1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6" name="Oval 66">
            <a:extLst>
              <a:ext uri="{FF2B5EF4-FFF2-40B4-BE49-F238E27FC236}">
                <a16:creationId xmlns:a16="http://schemas.microsoft.com/office/drawing/2014/main" id="{DD3F4A9B-E4B1-4D4D-9EEC-E7560AF07700}"/>
              </a:ext>
            </a:extLst>
          </p:cNvPr>
          <p:cNvSpPr/>
          <p:nvPr/>
        </p:nvSpPr>
        <p:spPr>
          <a:xfrm>
            <a:off x="6499622" y="2629441"/>
            <a:ext cx="720000" cy="4680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lvl="0" algn="ctr">
              <a:lnSpc>
                <a:spcPts val="11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State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Machine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000" dirty="0">
                <a:latin typeface="Arial Narrow" panose="020B0606020202030204" pitchFamily="34" charset="0"/>
              </a:rPr>
              <a:t>(</a:t>
            </a:r>
            <a:r>
              <a:rPr lang="en-US" altLang="ko-KR" sz="1000" b="1" dirty="0">
                <a:latin typeface="Arial Narrow" panose="020B0606020202030204" pitchFamily="34" charset="0"/>
              </a:rPr>
              <a:t>wing</a:t>
            </a:r>
            <a:r>
              <a:rPr lang="en-US" altLang="ko-KR" sz="1000" dirty="0">
                <a:latin typeface="Arial Narrow" panose="020B0606020202030204" pitchFamily="34" charset="0"/>
              </a:rPr>
              <a:t>)</a:t>
            </a:r>
            <a:endParaRPr lang="en-US" sz="105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0" name="그림 89">
            <a:extLst>
              <a:ext uri="{FF2B5EF4-FFF2-40B4-BE49-F238E27FC236}">
                <a16:creationId xmlns:a16="http://schemas.microsoft.com/office/drawing/2014/main" id="{288C19FF-2C94-4418-BF35-275D52D845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92" t="24246" r="22249"/>
          <a:stretch/>
        </p:blipFill>
        <p:spPr>
          <a:xfrm>
            <a:off x="7990712" y="2714913"/>
            <a:ext cx="637508" cy="3577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01800CBF-E172-4A8D-9209-EA2AA747F183}"/>
              </a:ext>
            </a:extLst>
          </p:cNvPr>
          <p:cNvSpPr txBox="1"/>
          <p:nvPr/>
        </p:nvSpPr>
        <p:spPr>
          <a:xfrm>
            <a:off x="0" y="0"/>
            <a:ext cx="2179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ISO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23247-4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Figure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A.2</a:t>
            </a:r>
            <a:endParaRPr lang="ko-KR" altLang="en-U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AA7E2-BBC1-4440-BD24-67666920FFDA}"/>
              </a:ext>
            </a:extLst>
          </p:cNvPr>
          <p:cNvSpPr txBox="1"/>
          <p:nvPr/>
        </p:nvSpPr>
        <p:spPr>
          <a:xfrm>
            <a:off x="996292" y="1772434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BOEING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944BEC-C810-465A-9DDE-DC1D8C0914F1}"/>
              </a:ext>
            </a:extLst>
          </p:cNvPr>
          <p:cNvSpPr txBox="1"/>
          <p:nvPr/>
        </p:nvSpPr>
        <p:spPr>
          <a:xfrm>
            <a:off x="275670" y="2165439"/>
            <a:ext cx="22188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Adjust schedule for</a:t>
            </a:r>
          </a:p>
          <a:p>
            <a:r>
              <a:rPr lang="en-US" dirty="0"/>
              <a:t>Completed ops</a:t>
            </a:r>
          </a:p>
          <a:p>
            <a:r>
              <a:rPr lang="en-US" dirty="0"/>
              <a:t>Unwanted ops</a:t>
            </a:r>
          </a:p>
          <a:p>
            <a:r>
              <a:rPr lang="en-US" dirty="0"/>
              <a:t>Unavailable robots</a:t>
            </a:r>
          </a:p>
        </p:txBody>
      </p:sp>
    </p:spTree>
    <p:extLst>
      <p:ext uri="{BB962C8B-B14F-4D97-AF65-F5344CB8AC3E}">
        <p14:creationId xmlns:p14="http://schemas.microsoft.com/office/powerpoint/2010/main" val="256647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0A00A-4D7A-40A4-B5D1-800B28E11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91" y="1392342"/>
            <a:ext cx="5545123" cy="47720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CB0631-1061-45F7-A1B1-C6FE1D039304}"/>
              </a:ext>
            </a:extLst>
          </p:cNvPr>
          <p:cNvSpPr txBox="1">
            <a:spLocks/>
          </p:cNvSpPr>
          <p:nvPr/>
        </p:nvSpPr>
        <p:spPr bwMode="auto">
          <a:xfrm>
            <a:off x="-22810" y="253498"/>
            <a:ext cx="9144000" cy="58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00" tIns="228600" rIns="45720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solidFill>
                  <a:schemeClr val="tx1"/>
                </a:solidFill>
              </a:rPr>
              <a:t>Use Case 2 – weight reduction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4587D2-D301-4C78-B22A-D05D94EDD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138" y="1392342"/>
            <a:ext cx="5091418" cy="4086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E91FB5-F9B7-45AF-872C-83FAD4CB9F65}"/>
              </a:ext>
            </a:extLst>
          </p:cNvPr>
          <p:cNvSpPr txBox="1"/>
          <p:nvPr/>
        </p:nvSpPr>
        <p:spPr>
          <a:xfrm>
            <a:off x="7201599" y="5780015"/>
            <a:ext cx="419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Exact match of fastener to hole depth can reduce weight by 500lb</a:t>
            </a:r>
          </a:p>
        </p:txBody>
      </p:sp>
    </p:spTree>
    <p:extLst>
      <p:ext uri="{BB962C8B-B14F-4D97-AF65-F5344CB8AC3E}">
        <p14:creationId xmlns:p14="http://schemas.microsoft.com/office/powerpoint/2010/main" val="17531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5">
            <a:extLst>
              <a:ext uri="{FF2B5EF4-FFF2-40B4-BE49-F238E27FC236}">
                <a16:creationId xmlns:a16="http://schemas.microsoft.com/office/drawing/2014/main" id="{579C67F7-AE81-41BE-8C15-F16AB95D3937}"/>
              </a:ext>
            </a:extLst>
          </p:cNvPr>
          <p:cNvSpPr/>
          <p:nvPr/>
        </p:nvSpPr>
        <p:spPr>
          <a:xfrm>
            <a:off x="3177735" y="248303"/>
            <a:ext cx="8716780" cy="12248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 User</a:t>
            </a:r>
            <a:r>
              <a:rPr lang="ko-KR" alt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ko-KR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entity</a:t>
            </a:r>
            <a:endParaRPr lang="en-US" sz="20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ounded Rectangle 65">
            <a:extLst>
              <a:ext uri="{FF2B5EF4-FFF2-40B4-BE49-F238E27FC236}">
                <a16:creationId xmlns:a16="http://schemas.microsoft.com/office/drawing/2014/main" id="{351AA187-51DB-4295-82BA-273BEB96B7BF}"/>
              </a:ext>
            </a:extLst>
          </p:cNvPr>
          <p:cNvSpPr/>
          <p:nvPr/>
        </p:nvSpPr>
        <p:spPr>
          <a:xfrm>
            <a:off x="5166551" y="1897614"/>
            <a:ext cx="6732000" cy="1414348"/>
          </a:xfrm>
          <a:prstGeom prst="roundRect">
            <a:avLst>
              <a:gd name="adj" fmla="val 14116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r>
              <a:rPr lang="en-US" altLang="ko-KR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Core </a:t>
            </a:r>
            <a:r>
              <a:rPr 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entity</a:t>
            </a:r>
          </a:p>
        </p:txBody>
      </p:sp>
      <p:sp>
        <p:nvSpPr>
          <p:cNvPr id="6" name="Rounded Rectangle 65">
            <a:extLst>
              <a:ext uri="{FF2B5EF4-FFF2-40B4-BE49-F238E27FC236}">
                <a16:creationId xmlns:a16="http://schemas.microsoft.com/office/drawing/2014/main" id="{88052CB6-8F3A-4E1D-B6A9-5DAA72A9589F}"/>
              </a:ext>
            </a:extLst>
          </p:cNvPr>
          <p:cNvSpPr/>
          <p:nvPr/>
        </p:nvSpPr>
        <p:spPr>
          <a:xfrm>
            <a:off x="3216772" y="5856325"/>
            <a:ext cx="8716780" cy="96451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 OME</a:t>
            </a:r>
          </a:p>
        </p:txBody>
      </p:sp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21CCF47C-213A-4266-80C9-F6E4655B413B}"/>
              </a:ext>
            </a:extLst>
          </p:cNvPr>
          <p:cNvSpPr/>
          <p:nvPr/>
        </p:nvSpPr>
        <p:spPr>
          <a:xfrm>
            <a:off x="3383227" y="671008"/>
            <a:ext cx="8383872" cy="66497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 Supervisory Control</a:t>
            </a:r>
          </a:p>
        </p:txBody>
      </p:sp>
      <p:sp>
        <p:nvSpPr>
          <p:cNvPr id="8" name="Rounded Rectangle 67">
            <a:extLst>
              <a:ext uri="{FF2B5EF4-FFF2-40B4-BE49-F238E27FC236}">
                <a16:creationId xmlns:a16="http://schemas.microsoft.com/office/drawing/2014/main" id="{4C1CAE13-B605-40CD-8059-A590AAED21F7}"/>
              </a:ext>
            </a:extLst>
          </p:cNvPr>
          <p:cNvSpPr/>
          <p:nvPr/>
        </p:nvSpPr>
        <p:spPr>
          <a:xfrm>
            <a:off x="3383226" y="3886265"/>
            <a:ext cx="8383873" cy="87854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Cell Controller</a:t>
            </a:r>
          </a:p>
        </p:txBody>
      </p:sp>
      <p:sp>
        <p:nvSpPr>
          <p:cNvPr id="9" name="Rounded Rectangle 68">
            <a:extLst>
              <a:ext uri="{FF2B5EF4-FFF2-40B4-BE49-F238E27FC236}">
                <a16:creationId xmlns:a16="http://schemas.microsoft.com/office/drawing/2014/main" id="{0A7C0BD8-9CA8-4DB7-94ED-D54B36468FDA}"/>
              </a:ext>
            </a:extLst>
          </p:cNvPr>
          <p:cNvSpPr/>
          <p:nvPr/>
        </p:nvSpPr>
        <p:spPr>
          <a:xfrm>
            <a:off x="7996993" y="753649"/>
            <a:ext cx="1080000" cy="468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Measurement 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Analyzer</a:t>
            </a:r>
          </a:p>
        </p:txBody>
      </p:sp>
      <p:sp>
        <p:nvSpPr>
          <p:cNvPr id="10" name="Rounded Rectangle 91">
            <a:extLst>
              <a:ext uri="{FF2B5EF4-FFF2-40B4-BE49-F238E27FC236}">
                <a16:creationId xmlns:a16="http://schemas.microsoft.com/office/drawing/2014/main" id="{1D129FDC-DA8F-453E-97F7-8C2936735D02}"/>
              </a:ext>
            </a:extLst>
          </p:cNvPr>
          <p:cNvSpPr/>
          <p:nvPr/>
        </p:nvSpPr>
        <p:spPr>
          <a:xfrm>
            <a:off x="4942092" y="4067646"/>
            <a:ext cx="1837851" cy="6167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Device Control</a:t>
            </a:r>
          </a:p>
          <a:p>
            <a:pPr algn="ctr"/>
            <a:r>
              <a:rPr lang="en-US" altLang="ko-KR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sub-entity</a:t>
            </a:r>
            <a:endParaRPr lang="en-US" sz="16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Up-Down Arrow 64">
            <a:extLst>
              <a:ext uri="{FF2B5EF4-FFF2-40B4-BE49-F238E27FC236}">
                <a16:creationId xmlns:a16="http://schemas.microsoft.com/office/drawing/2014/main" id="{59A6555F-F7FB-492D-9441-0C0CB522D792}"/>
              </a:ext>
            </a:extLst>
          </p:cNvPr>
          <p:cNvSpPr/>
          <p:nvPr/>
        </p:nvSpPr>
        <p:spPr>
          <a:xfrm>
            <a:off x="8446444" y="1351493"/>
            <a:ext cx="280087" cy="783538"/>
          </a:xfrm>
          <a:prstGeom prst="upDown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1874A48-DAE4-4106-AEBE-0588F237219A}"/>
              </a:ext>
            </a:extLst>
          </p:cNvPr>
          <p:cNvSpPr/>
          <p:nvPr/>
        </p:nvSpPr>
        <p:spPr>
          <a:xfrm>
            <a:off x="8446444" y="1615038"/>
            <a:ext cx="1256836" cy="218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QIF Results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C28AA9C-34C3-4F20-B0AD-E097E676DDB4}"/>
              </a:ext>
            </a:extLst>
          </p:cNvPr>
          <p:cNvSpPr/>
          <p:nvPr/>
        </p:nvSpPr>
        <p:spPr>
          <a:xfrm>
            <a:off x="3348475" y="3266435"/>
            <a:ext cx="625492" cy="247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2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AP242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70FC1290-0D68-4AA0-8E8B-21F7C6837EF8}"/>
              </a:ext>
            </a:extLst>
          </p:cNvPr>
          <p:cNvSpPr/>
          <p:nvPr/>
        </p:nvSpPr>
        <p:spPr>
          <a:xfrm>
            <a:off x="4127602" y="5993294"/>
            <a:ext cx="2160000" cy="79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Caliper</a:t>
            </a:r>
          </a:p>
        </p:txBody>
      </p:sp>
      <p:sp>
        <p:nvSpPr>
          <p:cNvPr id="19" name="Oval 66">
            <a:extLst>
              <a:ext uri="{FF2B5EF4-FFF2-40B4-BE49-F238E27FC236}">
                <a16:creationId xmlns:a16="http://schemas.microsoft.com/office/drawing/2014/main" id="{A828EDB6-734E-436F-BF53-07227A46409A}"/>
              </a:ext>
            </a:extLst>
          </p:cNvPr>
          <p:cNvSpPr/>
          <p:nvPr/>
        </p:nvSpPr>
        <p:spPr>
          <a:xfrm>
            <a:off x="5413172" y="6223899"/>
            <a:ext cx="720000" cy="540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2000" rIns="0" bIns="0" rtlCol="0" anchor="ctr" anchorCtr="0"/>
          <a:lstStyle/>
          <a:p>
            <a:pPr lvl="0" algn="ctr">
              <a:lnSpc>
                <a:spcPts val="9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State</a:t>
            </a:r>
          </a:p>
          <a:p>
            <a:pPr lvl="0" algn="ctr">
              <a:lnSpc>
                <a:spcPts val="9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Machine</a:t>
            </a:r>
          </a:p>
          <a:p>
            <a:pPr lvl="0" algn="ctr">
              <a:lnSpc>
                <a:spcPts val="900"/>
              </a:lnSpc>
            </a:pPr>
            <a:r>
              <a:rPr lang="en-US" altLang="ko-KR" sz="1000" dirty="0">
                <a:latin typeface="Arial Narrow" panose="020B0606020202030204" pitchFamily="34" charset="0"/>
              </a:rPr>
              <a:t>(</a:t>
            </a:r>
            <a:r>
              <a:rPr lang="en-US" altLang="ko-KR" sz="1000" b="1" dirty="0">
                <a:latin typeface="Arial Narrow" panose="020B0606020202030204" pitchFamily="34" charset="0"/>
              </a:rPr>
              <a:t>CMM</a:t>
            </a:r>
            <a:r>
              <a:rPr lang="en-US" altLang="ko-KR" sz="10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0" name="Rounded Rectangle 91">
            <a:extLst>
              <a:ext uri="{FF2B5EF4-FFF2-40B4-BE49-F238E27FC236}">
                <a16:creationId xmlns:a16="http://schemas.microsoft.com/office/drawing/2014/main" id="{C05F84FB-E5E3-4DDE-9164-4150CD2AE0A6}"/>
              </a:ext>
            </a:extLst>
          </p:cNvPr>
          <p:cNvSpPr/>
          <p:nvPr/>
        </p:nvSpPr>
        <p:spPr>
          <a:xfrm>
            <a:off x="9588854" y="4067646"/>
            <a:ext cx="1837851" cy="6167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 Collection</a:t>
            </a:r>
          </a:p>
          <a:p>
            <a:pPr algn="ctr"/>
            <a:r>
              <a:rPr lang="en-US" altLang="ko-KR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sub-entity</a:t>
            </a:r>
            <a:endParaRPr lang="en-US" sz="16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Can 61">
            <a:extLst>
              <a:ext uri="{FF2B5EF4-FFF2-40B4-BE49-F238E27FC236}">
                <a16:creationId xmlns:a16="http://schemas.microsoft.com/office/drawing/2014/main" id="{9C5BB1B1-54C5-4898-9125-ED0FC818F5DB}"/>
              </a:ext>
            </a:extLst>
          </p:cNvPr>
          <p:cNvSpPr/>
          <p:nvPr/>
        </p:nvSpPr>
        <p:spPr>
          <a:xfrm>
            <a:off x="8532551" y="4161286"/>
            <a:ext cx="720000" cy="540000"/>
          </a:xfrm>
          <a:prstGeom prst="ca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72000" rIns="0" bIns="0" rtlCol="0" anchor="ctr" anchorCtr="0"/>
          <a:lstStyle/>
          <a:p>
            <a:pPr lvl="0"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Cache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2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(caliper)</a:t>
            </a:r>
            <a:endParaRPr lang="en-US" altLang="ko-KR" sz="11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Oval 66">
            <a:extLst>
              <a:ext uri="{FF2B5EF4-FFF2-40B4-BE49-F238E27FC236}">
                <a16:creationId xmlns:a16="http://schemas.microsoft.com/office/drawing/2014/main" id="{CF2D6841-EACF-4917-9C82-01BE585457F7}"/>
              </a:ext>
            </a:extLst>
          </p:cNvPr>
          <p:cNvSpPr/>
          <p:nvPr/>
        </p:nvSpPr>
        <p:spPr>
          <a:xfrm>
            <a:off x="6230574" y="717649"/>
            <a:ext cx="1080000" cy="540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lvl="0"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State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Machine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200" b="1" dirty="0">
                <a:latin typeface="Arial Narrow" panose="020B0606020202030204" pitchFamily="34" charset="0"/>
              </a:rPr>
              <a:t>(supervisory)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652BA4-862D-48EE-9BE0-05BFB2732ED3}"/>
              </a:ext>
            </a:extLst>
          </p:cNvPr>
          <p:cNvSpPr txBox="1"/>
          <p:nvPr/>
        </p:nvSpPr>
        <p:spPr>
          <a:xfrm>
            <a:off x="8566771" y="3576556"/>
            <a:ext cx="72135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dirty="0">
                <a:latin typeface="Arial Narrow" panose="020B0606020202030204" pitchFamily="34" charset="0"/>
              </a:rPr>
              <a:t>QIF results</a:t>
            </a:r>
            <a:endParaRPr lang="ko-KR" altLang="en-US" sz="1400" dirty="0">
              <a:latin typeface="Arial Narrow" panose="020B0606020202030204" pitchFamily="34" charset="0"/>
            </a:endParaRPr>
          </a:p>
        </p:txBody>
      </p:sp>
      <p:sp>
        <p:nvSpPr>
          <p:cNvPr id="26" name="Rounded Rectangle 91">
            <a:extLst>
              <a:ext uri="{FF2B5EF4-FFF2-40B4-BE49-F238E27FC236}">
                <a16:creationId xmlns:a16="http://schemas.microsoft.com/office/drawing/2014/main" id="{E0291825-BFDE-44AD-9D0B-A0096AF13E01}"/>
              </a:ext>
            </a:extLst>
          </p:cNvPr>
          <p:cNvSpPr/>
          <p:nvPr/>
        </p:nvSpPr>
        <p:spPr>
          <a:xfrm>
            <a:off x="3586222" y="4307291"/>
            <a:ext cx="1297290" cy="24799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Planner</a:t>
            </a:r>
          </a:p>
        </p:txBody>
      </p:sp>
      <p:sp>
        <p:nvSpPr>
          <p:cNvPr id="27" name="화살표: 아래쪽 26">
            <a:extLst>
              <a:ext uri="{FF2B5EF4-FFF2-40B4-BE49-F238E27FC236}">
                <a16:creationId xmlns:a16="http://schemas.microsoft.com/office/drawing/2014/main" id="{B6881F9A-07B7-43A7-A387-E83CC56E72DA}"/>
              </a:ext>
            </a:extLst>
          </p:cNvPr>
          <p:cNvSpPr/>
          <p:nvPr/>
        </p:nvSpPr>
        <p:spPr>
          <a:xfrm>
            <a:off x="3833358" y="1341483"/>
            <a:ext cx="280800" cy="2959502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28" name="화살표: 아래쪽 158">
            <a:extLst>
              <a:ext uri="{FF2B5EF4-FFF2-40B4-BE49-F238E27FC236}">
                <a16:creationId xmlns:a16="http://schemas.microsoft.com/office/drawing/2014/main" id="{FF7EE32F-5590-4D97-B09D-E910C726E17C}"/>
              </a:ext>
            </a:extLst>
          </p:cNvPr>
          <p:cNvSpPr/>
          <p:nvPr/>
        </p:nvSpPr>
        <p:spPr>
          <a:xfrm rot="16200000">
            <a:off x="1237148" y="2492179"/>
            <a:ext cx="295748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29229A-A5BA-4917-95BB-5D9A447BE783}"/>
              </a:ext>
            </a:extLst>
          </p:cNvPr>
          <p:cNvSpPr txBox="1"/>
          <p:nvPr/>
        </p:nvSpPr>
        <p:spPr>
          <a:xfrm>
            <a:off x="587456" y="2847948"/>
            <a:ext cx="1692836" cy="39730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ko-KR" sz="1600" b="1" dirty="0"/>
              <a:t>Models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/>
              <a:t>Product/Process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600" b="1" dirty="0"/>
              <a:t>Commands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/>
              <a:t>Stop/Go, etc.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600" b="1" dirty="0"/>
              <a:t>State</a:t>
            </a:r>
            <a:r>
              <a:rPr lang="en-US" altLang="ko-KR" sz="1600" dirty="0"/>
              <a:t> </a:t>
            </a:r>
            <a:r>
              <a:rPr lang="en-US" altLang="ko-KR" sz="1600" b="1" dirty="0"/>
              <a:t>Stream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/>
              <a:t>Plunge complete, etc.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600" b="1" dirty="0"/>
              <a:t>Measurements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/>
              <a:t>Hole dimensions, etc.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600" b="1" dirty="0"/>
              <a:t>Instructions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 err="1"/>
              <a:t>Gcodes</a:t>
            </a:r>
            <a:r>
              <a:rPr lang="en-US" altLang="ko-KR" sz="1200" i="1" dirty="0"/>
              <a:t>, etc.</a:t>
            </a:r>
            <a:endParaRPr lang="ko-KR" altLang="en-US" sz="1200" i="1" dirty="0"/>
          </a:p>
        </p:txBody>
      </p:sp>
      <p:sp>
        <p:nvSpPr>
          <p:cNvPr id="30" name="화살표: 아래쪽 158">
            <a:extLst>
              <a:ext uri="{FF2B5EF4-FFF2-40B4-BE49-F238E27FC236}">
                <a16:creationId xmlns:a16="http://schemas.microsoft.com/office/drawing/2014/main" id="{2A924082-CA32-4DC8-BDB0-ECA604F7FECA}"/>
              </a:ext>
            </a:extLst>
          </p:cNvPr>
          <p:cNvSpPr/>
          <p:nvPr/>
        </p:nvSpPr>
        <p:spPr>
          <a:xfrm rot="16200000">
            <a:off x="1237148" y="4938670"/>
            <a:ext cx="295748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31" name="화살표: 아래쪽 158">
            <a:extLst>
              <a:ext uri="{FF2B5EF4-FFF2-40B4-BE49-F238E27FC236}">
                <a16:creationId xmlns:a16="http://schemas.microsoft.com/office/drawing/2014/main" id="{F563A1DB-685B-4F67-A393-4F8698B6FE20}"/>
              </a:ext>
            </a:extLst>
          </p:cNvPr>
          <p:cNvSpPr/>
          <p:nvPr/>
        </p:nvSpPr>
        <p:spPr>
          <a:xfrm rot="16200000">
            <a:off x="1237149" y="3307676"/>
            <a:ext cx="295748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32" name="화살표: 아래쪽 158">
            <a:extLst>
              <a:ext uri="{FF2B5EF4-FFF2-40B4-BE49-F238E27FC236}">
                <a16:creationId xmlns:a16="http://schemas.microsoft.com/office/drawing/2014/main" id="{7154C9CC-3485-468F-A849-F78792A022D8}"/>
              </a:ext>
            </a:extLst>
          </p:cNvPr>
          <p:cNvSpPr/>
          <p:nvPr/>
        </p:nvSpPr>
        <p:spPr>
          <a:xfrm rot="16200000">
            <a:off x="1237148" y="4123173"/>
            <a:ext cx="295748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33" name="화살표: 아래쪽 158">
            <a:extLst>
              <a:ext uri="{FF2B5EF4-FFF2-40B4-BE49-F238E27FC236}">
                <a16:creationId xmlns:a16="http://schemas.microsoft.com/office/drawing/2014/main" id="{17183B90-A6D3-45DD-AFF7-0FB08BC0FCE4}"/>
              </a:ext>
            </a:extLst>
          </p:cNvPr>
          <p:cNvSpPr/>
          <p:nvPr/>
        </p:nvSpPr>
        <p:spPr>
          <a:xfrm rot="16200000">
            <a:off x="1237148" y="5754167"/>
            <a:ext cx="295748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34" name="사각형: 둥근 모서리 16">
            <a:extLst>
              <a:ext uri="{FF2B5EF4-FFF2-40B4-BE49-F238E27FC236}">
                <a16:creationId xmlns:a16="http://schemas.microsoft.com/office/drawing/2014/main" id="{9761EBC2-C529-465D-8BA0-78B66E8AE440}"/>
              </a:ext>
            </a:extLst>
          </p:cNvPr>
          <p:cNvSpPr/>
          <p:nvPr/>
        </p:nvSpPr>
        <p:spPr>
          <a:xfrm>
            <a:off x="6690758" y="2120002"/>
            <a:ext cx="2930194" cy="999196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Part Digital Twin</a:t>
            </a:r>
            <a:endParaRPr lang="ko-KR" alt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직사각형 63">
            <a:extLst>
              <a:ext uri="{FF2B5EF4-FFF2-40B4-BE49-F238E27FC236}">
                <a16:creationId xmlns:a16="http://schemas.microsoft.com/office/drawing/2014/main" id="{B2BD76D8-5992-4E4D-8CB7-F19AD54C3F11}"/>
              </a:ext>
            </a:extLst>
          </p:cNvPr>
          <p:cNvSpPr/>
          <p:nvPr/>
        </p:nvSpPr>
        <p:spPr>
          <a:xfrm rot="16200000">
            <a:off x="5497242" y="5533896"/>
            <a:ext cx="792000" cy="1440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36" name="직사각형 63">
            <a:extLst>
              <a:ext uri="{FF2B5EF4-FFF2-40B4-BE49-F238E27FC236}">
                <a16:creationId xmlns:a16="http://schemas.microsoft.com/office/drawing/2014/main" id="{D091A1CB-47E5-4F65-8130-5C85B9CFCF0C}"/>
              </a:ext>
            </a:extLst>
          </p:cNvPr>
          <p:cNvSpPr/>
          <p:nvPr/>
        </p:nvSpPr>
        <p:spPr>
          <a:xfrm rot="16200000">
            <a:off x="8208252" y="2960906"/>
            <a:ext cx="147539" cy="464398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37" name="화살표: 아래쪽 96">
            <a:extLst>
              <a:ext uri="{FF2B5EF4-FFF2-40B4-BE49-F238E27FC236}">
                <a16:creationId xmlns:a16="http://schemas.microsoft.com/office/drawing/2014/main" id="{6F1C007A-C729-472D-9C94-A47139817441}"/>
              </a:ext>
            </a:extLst>
          </p:cNvPr>
          <p:cNvSpPr/>
          <p:nvPr/>
        </p:nvSpPr>
        <p:spPr>
          <a:xfrm rot="10800000">
            <a:off x="10386486" y="4684397"/>
            <a:ext cx="280800" cy="524683"/>
          </a:xfrm>
          <a:prstGeom prst="downArrow">
            <a:avLst>
              <a:gd name="adj1" fmla="val 56004"/>
              <a:gd name="adj2" fmla="val 45368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41" name="Up-Down Arrow 64">
            <a:extLst>
              <a:ext uri="{FF2B5EF4-FFF2-40B4-BE49-F238E27FC236}">
                <a16:creationId xmlns:a16="http://schemas.microsoft.com/office/drawing/2014/main" id="{1FEB06B5-3683-49FE-9123-A9B319D6666B}"/>
              </a:ext>
            </a:extLst>
          </p:cNvPr>
          <p:cNvSpPr/>
          <p:nvPr/>
        </p:nvSpPr>
        <p:spPr>
          <a:xfrm>
            <a:off x="7212480" y="1336464"/>
            <a:ext cx="280087" cy="783538"/>
          </a:xfrm>
          <a:prstGeom prst="up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직사각형 38">
            <a:extLst>
              <a:ext uri="{FF2B5EF4-FFF2-40B4-BE49-F238E27FC236}">
                <a16:creationId xmlns:a16="http://schemas.microsoft.com/office/drawing/2014/main" id="{AEB4BC48-25C6-428F-9521-C6A097EF3453}"/>
              </a:ext>
            </a:extLst>
          </p:cNvPr>
          <p:cNvSpPr/>
          <p:nvPr/>
        </p:nvSpPr>
        <p:spPr>
          <a:xfrm>
            <a:off x="7306799" y="1600241"/>
            <a:ext cx="973240" cy="218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AP242e2</a:t>
            </a:r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4107BACC-A6CE-4A78-BAB4-508622829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020" y="6044905"/>
            <a:ext cx="555545" cy="770548"/>
          </a:xfrm>
          <a:prstGeom prst="rect">
            <a:avLst/>
          </a:prstGeom>
        </p:spPr>
      </p:pic>
      <p:sp>
        <p:nvSpPr>
          <p:cNvPr id="47" name="Can 61">
            <a:extLst>
              <a:ext uri="{FF2B5EF4-FFF2-40B4-BE49-F238E27FC236}">
                <a16:creationId xmlns:a16="http://schemas.microsoft.com/office/drawing/2014/main" id="{B5F6A136-FB42-47CC-9AAB-C739DF6029C8}"/>
              </a:ext>
            </a:extLst>
          </p:cNvPr>
          <p:cNvSpPr/>
          <p:nvPr/>
        </p:nvSpPr>
        <p:spPr>
          <a:xfrm>
            <a:off x="7434049" y="2460035"/>
            <a:ext cx="612000" cy="468000"/>
          </a:xfrm>
          <a:prstGeom prst="ca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ts val="1100"/>
              </a:lnSpc>
            </a:pPr>
            <a:r>
              <a:rPr lang="en-US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</a:t>
            </a:r>
          </a:p>
          <a:p>
            <a:pPr algn="ctr">
              <a:lnSpc>
                <a:spcPts val="1100"/>
              </a:lnSpc>
            </a:pPr>
            <a:r>
              <a:rPr lang="en-US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cache</a:t>
            </a:r>
          </a:p>
        </p:txBody>
      </p:sp>
      <p:sp>
        <p:nvSpPr>
          <p:cNvPr id="49" name="Rounded Rectangle 53">
            <a:extLst>
              <a:ext uri="{FF2B5EF4-FFF2-40B4-BE49-F238E27FC236}">
                <a16:creationId xmlns:a16="http://schemas.microsoft.com/office/drawing/2014/main" id="{B7414702-3CA0-48B2-8A7A-7700011283E0}"/>
              </a:ext>
            </a:extLst>
          </p:cNvPr>
          <p:cNvSpPr/>
          <p:nvPr/>
        </p:nvSpPr>
        <p:spPr>
          <a:xfrm>
            <a:off x="1730388" y="597101"/>
            <a:ext cx="833385" cy="828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MOM</a:t>
            </a:r>
          </a:p>
        </p:txBody>
      </p:sp>
      <p:sp>
        <p:nvSpPr>
          <p:cNvPr id="50" name="Up-Down Arrow 62">
            <a:extLst>
              <a:ext uri="{FF2B5EF4-FFF2-40B4-BE49-F238E27FC236}">
                <a16:creationId xmlns:a16="http://schemas.microsoft.com/office/drawing/2014/main" id="{6A6F8361-4DB8-4728-BE08-460DAAE7C18F}"/>
              </a:ext>
            </a:extLst>
          </p:cNvPr>
          <p:cNvSpPr/>
          <p:nvPr/>
        </p:nvSpPr>
        <p:spPr>
          <a:xfrm rot="5400000">
            <a:off x="2838355" y="594408"/>
            <a:ext cx="280087" cy="833386"/>
          </a:xfrm>
          <a:prstGeom prst="up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1" name="Rounded Rectangle 53">
            <a:extLst>
              <a:ext uri="{FF2B5EF4-FFF2-40B4-BE49-F238E27FC236}">
                <a16:creationId xmlns:a16="http://schemas.microsoft.com/office/drawing/2014/main" id="{19D37506-EB96-4235-B0B6-772BB2DB25DA}"/>
              </a:ext>
            </a:extLst>
          </p:cNvPr>
          <p:cNvSpPr/>
          <p:nvPr/>
        </p:nvSpPr>
        <p:spPr>
          <a:xfrm>
            <a:off x="868449" y="597101"/>
            <a:ext cx="833385" cy="828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PLM/ERP</a:t>
            </a:r>
          </a:p>
        </p:txBody>
      </p:sp>
      <p:sp>
        <p:nvSpPr>
          <p:cNvPr id="52" name="직사각형 105">
            <a:extLst>
              <a:ext uri="{FF2B5EF4-FFF2-40B4-BE49-F238E27FC236}">
                <a16:creationId xmlns:a16="http://schemas.microsoft.com/office/drawing/2014/main" id="{6711D1B6-44F7-44AB-BBB8-F17BC973310D}"/>
              </a:ext>
            </a:extLst>
          </p:cNvPr>
          <p:cNvSpPr/>
          <p:nvPr/>
        </p:nvSpPr>
        <p:spPr>
          <a:xfrm>
            <a:off x="2580782" y="712500"/>
            <a:ext cx="699699" cy="24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AP242</a:t>
            </a:r>
          </a:p>
        </p:txBody>
      </p:sp>
      <p:sp>
        <p:nvSpPr>
          <p:cNvPr id="55" name="직사각형 63">
            <a:extLst>
              <a:ext uri="{FF2B5EF4-FFF2-40B4-BE49-F238E27FC236}">
                <a16:creationId xmlns:a16="http://schemas.microsoft.com/office/drawing/2014/main" id="{CF6D08DF-DB39-42A1-8067-5D7042558560}"/>
              </a:ext>
            </a:extLst>
          </p:cNvPr>
          <p:cNvSpPr/>
          <p:nvPr/>
        </p:nvSpPr>
        <p:spPr>
          <a:xfrm rot="16200000">
            <a:off x="8947906" y="3109067"/>
            <a:ext cx="144000" cy="147973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56" name="화살표: 아래쪽 55">
            <a:extLst>
              <a:ext uri="{FF2B5EF4-FFF2-40B4-BE49-F238E27FC236}">
                <a16:creationId xmlns:a16="http://schemas.microsoft.com/office/drawing/2014/main" id="{2E2B4973-87B4-44E9-B72D-9F4E59EDF008}"/>
              </a:ext>
            </a:extLst>
          </p:cNvPr>
          <p:cNvSpPr/>
          <p:nvPr/>
        </p:nvSpPr>
        <p:spPr>
          <a:xfrm rot="10800000">
            <a:off x="8206620" y="3133987"/>
            <a:ext cx="280800" cy="642792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57" name="직사각형 63">
            <a:extLst>
              <a:ext uri="{FF2B5EF4-FFF2-40B4-BE49-F238E27FC236}">
                <a16:creationId xmlns:a16="http://schemas.microsoft.com/office/drawing/2014/main" id="{C5C47D25-CADF-45C2-9530-E717AF0C52C0}"/>
              </a:ext>
            </a:extLst>
          </p:cNvPr>
          <p:cNvSpPr/>
          <p:nvPr/>
        </p:nvSpPr>
        <p:spPr>
          <a:xfrm rot="16200000">
            <a:off x="9700810" y="3835894"/>
            <a:ext cx="295049" cy="17712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pic>
        <p:nvPicPr>
          <p:cNvPr id="68" name="그림 67">
            <a:extLst>
              <a:ext uri="{FF2B5EF4-FFF2-40B4-BE49-F238E27FC236}">
                <a16:creationId xmlns:a16="http://schemas.microsoft.com/office/drawing/2014/main" id="{1EB3B76B-CB81-46D8-8345-4DBC31408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7360">
            <a:off x="8184990" y="2447489"/>
            <a:ext cx="1061711" cy="54504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817D9F87-A2AC-48AA-9127-1D13BA2052C8}"/>
              </a:ext>
            </a:extLst>
          </p:cNvPr>
          <p:cNvSpPr txBox="1"/>
          <p:nvPr/>
        </p:nvSpPr>
        <p:spPr>
          <a:xfrm>
            <a:off x="0" y="0"/>
            <a:ext cx="2179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ISO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23247-4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Figure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A.4</a:t>
            </a:r>
            <a:endParaRPr lang="ko-KR" altLang="en-US" sz="140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63177DD-5E49-429C-91C2-F030AB8BD23C}"/>
              </a:ext>
            </a:extLst>
          </p:cNvPr>
          <p:cNvSpPr txBox="1"/>
          <p:nvPr/>
        </p:nvSpPr>
        <p:spPr>
          <a:xfrm>
            <a:off x="1248424" y="1529973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LOCKHEED</a:t>
            </a:r>
          </a:p>
        </p:txBody>
      </p:sp>
      <p:sp>
        <p:nvSpPr>
          <p:cNvPr id="62" name="화살표: 아래쪽 158">
            <a:extLst>
              <a:ext uri="{FF2B5EF4-FFF2-40B4-BE49-F238E27FC236}">
                <a16:creationId xmlns:a16="http://schemas.microsoft.com/office/drawing/2014/main" id="{474E5709-11C2-459A-8B8C-488C6009D6B2}"/>
              </a:ext>
            </a:extLst>
          </p:cNvPr>
          <p:cNvSpPr/>
          <p:nvPr/>
        </p:nvSpPr>
        <p:spPr>
          <a:xfrm>
            <a:off x="4425681" y="4504282"/>
            <a:ext cx="295748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E93E33-E590-40DB-A0AF-96A6DB179B59}"/>
              </a:ext>
            </a:extLst>
          </p:cNvPr>
          <p:cNvSpPr txBox="1"/>
          <p:nvPr/>
        </p:nvSpPr>
        <p:spPr>
          <a:xfrm>
            <a:off x="133279" y="1856091"/>
            <a:ext cx="35795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 3 ply’s</a:t>
            </a:r>
          </a:p>
          <a:p>
            <a:r>
              <a:rPr lang="en-US" dirty="0"/>
              <a:t>Compute stack up for each hole</a:t>
            </a:r>
          </a:p>
          <a:p>
            <a:r>
              <a:rPr lang="en-US" dirty="0"/>
              <a:t>Determine exact fastener length</a:t>
            </a:r>
          </a:p>
        </p:txBody>
      </p:sp>
    </p:spTree>
    <p:extLst>
      <p:ext uri="{BB962C8B-B14F-4D97-AF65-F5344CB8AC3E}">
        <p14:creationId xmlns:p14="http://schemas.microsoft.com/office/powerpoint/2010/main" val="96766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394536A-B11E-434E-AC32-031939C0D1C4}"/>
              </a:ext>
            </a:extLst>
          </p:cNvPr>
          <p:cNvSpPr txBox="1">
            <a:spLocks/>
          </p:cNvSpPr>
          <p:nvPr/>
        </p:nvSpPr>
        <p:spPr bwMode="auto">
          <a:xfrm>
            <a:off x="-22810" y="242886"/>
            <a:ext cx="9144000" cy="60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00" tIns="228600" rIns="45720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defTabSz="88582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solidFill>
                  <a:schemeClr val="tx1"/>
                </a:solidFill>
              </a:rPr>
              <a:t>Use Case 3 – tool life optimization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52EE9C-54E0-42BB-8B1E-4A788B0F6F03}"/>
              </a:ext>
            </a:extLst>
          </p:cNvPr>
          <p:cNvSpPr txBox="1"/>
          <p:nvPr/>
        </p:nvSpPr>
        <p:spPr>
          <a:xfrm>
            <a:off x="3490393" y="3514537"/>
            <a:ext cx="1131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Monitor tool </a:t>
            </a:r>
          </a:p>
          <a:p>
            <a:r>
              <a:rPr lang="en-US" sz="1200" dirty="0"/>
              <a:t>diameter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4DFD72-789B-48A3-A45F-ABE5C5EC2D6F}"/>
              </a:ext>
            </a:extLst>
          </p:cNvPr>
          <p:cNvSpPr txBox="1"/>
          <p:nvPr/>
        </p:nvSpPr>
        <p:spPr>
          <a:xfrm>
            <a:off x="6076458" y="3526905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Compute tool</a:t>
            </a:r>
          </a:p>
          <a:p>
            <a:r>
              <a:rPr lang="en-US" sz="1200" dirty="0"/>
              <a:t>engagement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FA0515-E545-45DF-90CF-BE41DF367CAD}"/>
              </a:ext>
            </a:extLst>
          </p:cNvPr>
          <p:cNvSpPr txBox="1"/>
          <p:nvPr/>
        </p:nvSpPr>
        <p:spPr>
          <a:xfrm>
            <a:off x="8595453" y="3558724"/>
            <a:ext cx="1166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Store linked data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F95C6B8-02A4-46C5-A219-2F50EDE6D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480" y="1180963"/>
            <a:ext cx="1716729" cy="218733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3C439B2-AEEE-40D2-AF08-072AB68E801E}"/>
              </a:ext>
            </a:extLst>
          </p:cNvPr>
          <p:cNvSpPr txBox="1"/>
          <p:nvPr/>
        </p:nvSpPr>
        <p:spPr>
          <a:xfrm>
            <a:off x="8522308" y="5118835"/>
            <a:ext cx="1197764" cy="369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" dirty="0"/>
              <a:t>STEP-NC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97F908-7862-4DE0-8410-76947B8E1CF1}"/>
              </a:ext>
            </a:extLst>
          </p:cNvPr>
          <p:cNvSpPr txBox="1"/>
          <p:nvPr/>
        </p:nvSpPr>
        <p:spPr>
          <a:xfrm>
            <a:off x="3396705" y="5118835"/>
            <a:ext cx="1377300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" dirty="0"/>
              <a:t>MTConnect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C6E03E-BB76-427E-84DA-046A914F1434}"/>
              </a:ext>
            </a:extLst>
          </p:cNvPr>
          <p:cNvSpPr txBox="1"/>
          <p:nvPr/>
        </p:nvSpPr>
        <p:spPr>
          <a:xfrm>
            <a:off x="3564465" y="5832114"/>
            <a:ext cx="907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Stream</a:t>
            </a:r>
          </a:p>
          <a:p>
            <a:r>
              <a:rPr lang="en-US" dirty="0"/>
              <a:t>results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3AA7B1-F606-4EAD-AA13-E68B61418696}"/>
              </a:ext>
            </a:extLst>
          </p:cNvPr>
          <p:cNvSpPr txBox="1"/>
          <p:nvPr/>
        </p:nvSpPr>
        <p:spPr>
          <a:xfrm>
            <a:off x="8667412" y="5831681"/>
            <a:ext cx="90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Twin model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2B04D14-E8B5-4E3C-B621-655D28BE9A92}"/>
              </a:ext>
            </a:extLst>
          </p:cNvPr>
          <p:cNvCxnSpPr>
            <a:cxnSpLocks/>
            <a:stCxn id="46" idx="3"/>
            <a:endCxn id="36" idx="1"/>
          </p:cNvCxnSpPr>
          <p:nvPr/>
        </p:nvCxnSpPr>
        <p:spPr bwMode="auto">
          <a:xfrm flipV="1">
            <a:off x="1809424" y="5303501"/>
            <a:ext cx="1587281" cy="6468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53548AD-D9B9-47E8-9261-C913C49F43C0}"/>
              </a:ext>
            </a:extLst>
          </p:cNvPr>
          <p:cNvSpPr txBox="1"/>
          <p:nvPr/>
        </p:nvSpPr>
        <p:spPr>
          <a:xfrm>
            <a:off x="573188" y="4848304"/>
            <a:ext cx="1236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Machining</a:t>
            </a:r>
          </a:p>
          <a:p>
            <a:pPr algn="ctr"/>
            <a:r>
              <a:rPr lang="en-US" sz="1800" dirty="0"/>
              <a:t>Context</a:t>
            </a:r>
          </a:p>
          <a:p>
            <a:pPr algn="ctr"/>
            <a:r>
              <a:rPr lang="en-US" sz="1800" dirty="0"/>
              <a:t>Macros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17EE2D4-6727-42A8-B830-24F0B61A84B6}"/>
              </a:ext>
            </a:extLst>
          </p:cNvPr>
          <p:cNvCxnSpPr>
            <a:cxnSpLocks/>
            <a:stCxn id="36" idx="3"/>
            <a:endCxn id="49" idx="1"/>
          </p:cNvCxnSpPr>
          <p:nvPr/>
        </p:nvCxnSpPr>
        <p:spPr bwMode="auto">
          <a:xfrm>
            <a:off x="4774005" y="5303501"/>
            <a:ext cx="1321875" cy="6468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780435B-D654-48E7-8BAA-FF4B9CAFC2BC}"/>
              </a:ext>
            </a:extLst>
          </p:cNvPr>
          <p:cNvSpPr txBox="1"/>
          <p:nvPr/>
        </p:nvSpPr>
        <p:spPr>
          <a:xfrm>
            <a:off x="783209" y="5874060"/>
            <a:ext cx="88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Gcode</a:t>
            </a:r>
            <a:endParaRPr lang="en-US" dirty="0"/>
          </a:p>
          <a:p>
            <a:r>
              <a:rPr lang="en-US" dirty="0"/>
              <a:t>ops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CE0275-4DCB-416B-A74A-5905ADF5FF1E}"/>
              </a:ext>
            </a:extLst>
          </p:cNvPr>
          <p:cNvSpPr txBox="1"/>
          <p:nvPr/>
        </p:nvSpPr>
        <p:spPr>
          <a:xfrm>
            <a:off x="6095880" y="4986803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STEP</a:t>
            </a:r>
          </a:p>
          <a:p>
            <a:pPr algn="ctr"/>
            <a:r>
              <a:rPr lang="en-US" sz="1800" dirty="0"/>
              <a:t>Agent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16A9DA1-1364-45A4-BA59-9587AB2C4A91}"/>
              </a:ext>
            </a:extLst>
          </p:cNvPr>
          <p:cNvCxnSpPr>
            <a:stCxn id="49" idx="3"/>
            <a:endCxn id="35" idx="1"/>
          </p:cNvCxnSpPr>
          <p:nvPr/>
        </p:nvCxnSpPr>
        <p:spPr bwMode="auto">
          <a:xfrm flipV="1">
            <a:off x="6908923" y="5303501"/>
            <a:ext cx="1613385" cy="6468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2DE23F3-4BB2-41BF-8857-7B6951B31876}"/>
              </a:ext>
            </a:extLst>
          </p:cNvPr>
          <p:cNvSpPr txBox="1"/>
          <p:nvPr/>
        </p:nvSpPr>
        <p:spPr>
          <a:xfrm>
            <a:off x="6133929" y="5840287"/>
            <a:ext cx="910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Apply</a:t>
            </a:r>
          </a:p>
          <a:p>
            <a:r>
              <a:rPr lang="en-US" dirty="0"/>
              <a:t>Results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F2172A-7F97-429B-8C26-2E75AAD1E2AF}"/>
              </a:ext>
            </a:extLst>
          </p:cNvPr>
          <p:cNvSpPr txBox="1"/>
          <p:nvPr/>
        </p:nvSpPr>
        <p:spPr>
          <a:xfrm>
            <a:off x="925848" y="4566259"/>
            <a:ext cx="589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OMAC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0A480F-A436-4617-84BD-9C508DF4B603}"/>
              </a:ext>
            </a:extLst>
          </p:cNvPr>
          <p:cNvSpPr txBox="1"/>
          <p:nvPr/>
        </p:nvSpPr>
        <p:spPr>
          <a:xfrm>
            <a:off x="3878620" y="4559791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ANSI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02B4BF-3D26-47AD-814F-A90A71693314}"/>
              </a:ext>
            </a:extLst>
          </p:cNvPr>
          <p:cNvSpPr txBox="1"/>
          <p:nvPr/>
        </p:nvSpPr>
        <p:spPr>
          <a:xfrm>
            <a:off x="6133929" y="4553486"/>
            <a:ext cx="841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STEP Tools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9F95E8F-7BAD-4F09-A237-C7A287E3D605}"/>
              </a:ext>
            </a:extLst>
          </p:cNvPr>
          <p:cNvSpPr txBox="1"/>
          <p:nvPr/>
        </p:nvSpPr>
        <p:spPr>
          <a:xfrm>
            <a:off x="8910653" y="4552661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ISO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1BB4FEC-94A1-4593-A367-3E5C92CBAB49}"/>
              </a:ext>
            </a:extLst>
          </p:cNvPr>
          <p:cNvCxnSpPr>
            <a:cxnSpLocks/>
          </p:cNvCxnSpPr>
          <p:nvPr/>
        </p:nvCxnSpPr>
        <p:spPr bwMode="auto">
          <a:xfrm>
            <a:off x="0" y="4270615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A6333DAA-034C-4868-918F-9BDA68A4B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741" y="1072922"/>
            <a:ext cx="3951676" cy="2442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12FE8B-59FA-4650-9996-FEB8B740DD19}"/>
              </a:ext>
            </a:extLst>
          </p:cNvPr>
          <p:cNvSpPr txBox="1"/>
          <p:nvPr/>
        </p:nvSpPr>
        <p:spPr>
          <a:xfrm>
            <a:off x="10276115" y="4983523"/>
            <a:ext cx="1445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Tool life can increase by 15%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DF50FC22-3B8F-4BBC-AA0E-4130290E1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70" y="1348386"/>
            <a:ext cx="2590797" cy="19430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F32E38F-B548-492A-983E-A6C911467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462" y="1317912"/>
            <a:ext cx="2559449" cy="195253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EF60399-5D29-40C0-982D-B621040EDB62}"/>
              </a:ext>
            </a:extLst>
          </p:cNvPr>
          <p:cNvSpPr txBox="1"/>
          <p:nvPr/>
        </p:nvSpPr>
        <p:spPr>
          <a:xfrm>
            <a:off x="898481" y="3519819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Machine </a:t>
            </a:r>
          </a:p>
          <a:p>
            <a:r>
              <a:rPr lang="en-US" sz="1200" dirty="0"/>
              <a:t>parts</a:t>
            </a:r>
          </a:p>
        </p:txBody>
      </p:sp>
    </p:spTree>
    <p:extLst>
      <p:ext uri="{BB962C8B-B14F-4D97-AF65-F5344CB8AC3E}">
        <p14:creationId xmlns:p14="http://schemas.microsoft.com/office/powerpoint/2010/main" val="1656771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5">
            <a:extLst>
              <a:ext uri="{FF2B5EF4-FFF2-40B4-BE49-F238E27FC236}">
                <a16:creationId xmlns:a16="http://schemas.microsoft.com/office/drawing/2014/main" id="{277BD813-93D9-46D0-8AED-E31DA2577E26}"/>
              </a:ext>
            </a:extLst>
          </p:cNvPr>
          <p:cNvSpPr/>
          <p:nvPr/>
        </p:nvSpPr>
        <p:spPr>
          <a:xfrm>
            <a:off x="3023501" y="204235"/>
            <a:ext cx="8716780" cy="12248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 User</a:t>
            </a:r>
            <a:r>
              <a:rPr lang="ko-KR" alt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ko-KR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entity</a:t>
            </a:r>
            <a:endParaRPr lang="en-US" sz="20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ounded Rectangle 65">
            <a:extLst>
              <a:ext uri="{FF2B5EF4-FFF2-40B4-BE49-F238E27FC236}">
                <a16:creationId xmlns:a16="http://schemas.microsoft.com/office/drawing/2014/main" id="{42BDC18E-D7CC-433F-BA80-4864A24DD7B9}"/>
              </a:ext>
            </a:extLst>
          </p:cNvPr>
          <p:cNvSpPr/>
          <p:nvPr/>
        </p:nvSpPr>
        <p:spPr>
          <a:xfrm>
            <a:off x="5028083" y="1844831"/>
            <a:ext cx="6730712" cy="1353909"/>
          </a:xfrm>
          <a:prstGeom prst="roundRect">
            <a:avLst>
              <a:gd name="adj" fmla="val 14116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altLang="ko-KR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Core </a:t>
            </a:r>
            <a:r>
              <a:rPr 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entity</a:t>
            </a:r>
          </a:p>
        </p:txBody>
      </p:sp>
      <p:sp>
        <p:nvSpPr>
          <p:cNvPr id="4" name="Rounded Rectangle 65">
            <a:extLst>
              <a:ext uri="{FF2B5EF4-FFF2-40B4-BE49-F238E27FC236}">
                <a16:creationId xmlns:a16="http://schemas.microsoft.com/office/drawing/2014/main" id="{1F428042-6BE1-4D17-B099-95DFBAA95AD7}"/>
              </a:ext>
            </a:extLst>
          </p:cNvPr>
          <p:cNvSpPr/>
          <p:nvPr/>
        </p:nvSpPr>
        <p:spPr>
          <a:xfrm>
            <a:off x="3023502" y="3466640"/>
            <a:ext cx="8716780" cy="136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 DCDCE</a:t>
            </a:r>
            <a:endParaRPr lang="en-US" sz="20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ounded Rectangle 65">
            <a:extLst>
              <a:ext uri="{FF2B5EF4-FFF2-40B4-BE49-F238E27FC236}">
                <a16:creationId xmlns:a16="http://schemas.microsoft.com/office/drawing/2014/main" id="{C6B16DAB-F09F-4C9B-9516-001A26C6132A}"/>
              </a:ext>
            </a:extLst>
          </p:cNvPr>
          <p:cNvSpPr/>
          <p:nvPr/>
        </p:nvSpPr>
        <p:spPr>
          <a:xfrm>
            <a:off x="3062538" y="5812257"/>
            <a:ext cx="8716780" cy="96451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 OME</a:t>
            </a:r>
          </a:p>
        </p:txBody>
      </p:sp>
      <p:sp>
        <p:nvSpPr>
          <p:cNvPr id="6" name="Rounded Rectangle 65">
            <a:extLst>
              <a:ext uri="{FF2B5EF4-FFF2-40B4-BE49-F238E27FC236}">
                <a16:creationId xmlns:a16="http://schemas.microsoft.com/office/drawing/2014/main" id="{DC91BE24-B48D-468D-8F76-8AAECE4CC6F8}"/>
              </a:ext>
            </a:extLst>
          </p:cNvPr>
          <p:cNvSpPr/>
          <p:nvPr/>
        </p:nvSpPr>
        <p:spPr>
          <a:xfrm>
            <a:off x="3240857" y="634544"/>
            <a:ext cx="8372008" cy="66497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 Supervisory Control</a:t>
            </a:r>
          </a:p>
        </p:txBody>
      </p:sp>
      <p:sp>
        <p:nvSpPr>
          <p:cNvPr id="8" name="Rounded Rectangle 67">
            <a:extLst>
              <a:ext uri="{FF2B5EF4-FFF2-40B4-BE49-F238E27FC236}">
                <a16:creationId xmlns:a16="http://schemas.microsoft.com/office/drawing/2014/main" id="{BDBEB30D-B5B0-4BDF-A126-762BB520A2CF}"/>
              </a:ext>
            </a:extLst>
          </p:cNvPr>
          <p:cNvSpPr/>
          <p:nvPr/>
        </p:nvSpPr>
        <p:spPr>
          <a:xfrm>
            <a:off x="3228992" y="3842197"/>
            <a:ext cx="8383873" cy="87854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Cell Controller</a:t>
            </a:r>
          </a:p>
        </p:txBody>
      </p:sp>
      <p:sp>
        <p:nvSpPr>
          <p:cNvPr id="9" name="Rounded Rectangle 53">
            <a:extLst>
              <a:ext uri="{FF2B5EF4-FFF2-40B4-BE49-F238E27FC236}">
                <a16:creationId xmlns:a16="http://schemas.microsoft.com/office/drawing/2014/main" id="{EDA2688F-0143-4ACF-85A1-79B3C74DCAB9}"/>
              </a:ext>
            </a:extLst>
          </p:cNvPr>
          <p:cNvSpPr/>
          <p:nvPr/>
        </p:nvSpPr>
        <p:spPr>
          <a:xfrm>
            <a:off x="1576154" y="553033"/>
            <a:ext cx="833385" cy="828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MOM</a:t>
            </a:r>
          </a:p>
        </p:txBody>
      </p:sp>
      <p:sp>
        <p:nvSpPr>
          <p:cNvPr id="10" name="Rounded Rectangle 68">
            <a:extLst>
              <a:ext uri="{FF2B5EF4-FFF2-40B4-BE49-F238E27FC236}">
                <a16:creationId xmlns:a16="http://schemas.microsoft.com/office/drawing/2014/main" id="{739B3ED7-327B-4682-8534-62EE6C41E9AD}"/>
              </a:ext>
            </a:extLst>
          </p:cNvPr>
          <p:cNvSpPr/>
          <p:nvPr/>
        </p:nvSpPr>
        <p:spPr>
          <a:xfrm>
            <a:off x="6978877" y="740675"/>
            <a:ext cx="1367771" cy="468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Tool Life Analyzer</a:t>
            </a:r>
          </a:p>
        </p:txBody>
      </p:sp>
      <p:sp>
        <p:nvSpPr>
          <p:cNvPr id="12" name="Up-Down Arrow 62">
            <a:extLst>
              <a:ext uri="{FF2B5EF4-FFF2-40B4-BE49-F238E27FC236}">
                <a16:creationId xmlns:a16="http://schemas.microsoft.com/office/drawing/2014/main" id="{3C395C1B-8926-49BE-A224-6A47134790C2}"/>
              </a:ext>
            </a:extLst>
          </p:cNvPr>
          <p:cNvSpPr/>
          <p:nvPr/>
        </p:nvSpPr>
        <p:spPr>
          <a:xfrm rot="5400000">
            <a:off x="2684121" y="550340"/>
            <a:ext cx="280087" cy="833386"/>
          </a:xfrm>
          <a:prstGeom prst="up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3" name="Rounded Rectangle 53">
            <a:extLst>
              <a:ext uri="{FF2B5EF4-FFF2-40B4-BE49-F238E27FC236}">
                <a16:creationId xmlns:a16="http://schemas.microsoft.com/office/drawing/2014/main" id="{458C2107-CAE6-4A95-8C15-F383B4F53313}"/>
              </a:ext>
            </a:extLst>
          </p:cNvPr>
          <p:cNvSpPr/>
          <p:nvPr/>
        </p:nvSpPr>
        <p:spPr>
          <a:xfrm>
            <a:off x="714215" y="553033"/>
            <a:ext cx="833385" cy="828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PLM/ERP</a:t>
            </a:r>
          </a:p>
        </p:txBody>
      </p:sp>
      <p:sp>
        <p:nvSpPr>
          <p:cNvPr id="14" name="Up-Down Arrow 64">
            <a:extLst>
              <a:ext uri="{FF2B5EF4-FFF2-40B4-BE49-F238E27FC236}">
                <a16:creationId xmlns:a16="http://schemas.microsoft.com/office/drawing/2014/main" id="{2A1D6770-03EB-4A8A-8BD4-B5E54DA9A6AF}"/>
              </a:ext>
            </a:extLst>
          </p:cNvPr>
          <p:cNvSpPr/>
          <p:nvPr/>
        </p:nvSpPr>
        <p:spPr>
          <a:xfrm>
            <a:off x="6491493" y="1292418"/>
            <a:ext cx="280087" cy="934210"/>
          </a:xfrm>
          <a:prstGeom prst="up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ounded Rectangle 91">
            <a:extLst>
              <a:ext uri="{FF2B5EF4-FFF2-40B4-BE49-F238E27FC236}">
                <a16:creationId xmlns:a16="http://schemas.microsoft.com/office/drawing/2014/main" id="{53213BA7-23ED-4477-84FF-C764463509E8}"/>
              </a:ext>
            </a:extLst>
          </p:cNvPr>
          <p:cNvSpPr/>
          <p:nvPr/>
        </p:nvSpPr>
        <p:spPr>
          <a:xfrm>
            <a:off x="4787858" y="4023578"/>
            <a:ext cx="1837851" cy="6167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Device Control</a:t>
            </a:r>
          </a:p>
          <a:p>
            <a:pPr algn="ctr"/>
            <a:r>
              <a:rPr lang="en-US" altLang="ko-KR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sub-entity</a:t>
            </a:r>
            <a:endParaRPr lang="en-US" sz="16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EDB074E2-0C52-4227-A90C-CAA4F9F08235}"/>
              </a:ext>
            </a:extLst>
          </p:cNvPr>
          <p:cNvSpPr/>
          <p:nvPr/>
        </p:nvSpPr>
        <p:spPr>
          <a:xfrm>
            <a:off x="5918035" y="2207045"/>
            <a:ext cx="1832852" cy="88969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Process Digital Twin</a:t>
            </a:r>
            <a:endParaRPr lang="ko-KR" alt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84C82D1A-309C-4AE6-8E24-15F46CF350A1}"/>
              </a:ext>
            </a:extLst>
          </p:cNvPr>
          <p:cNvSpPr/>
          <p:nvPr/>
        </p:nvSpPr>
        <p:spPr>
          <a:xfrm>
            <a:off x="9653773" y="2208442"/>
            <a:ext cx="1248898" cy="889697"/>
          </a:xfrm>
          <a:prstGeom prst="roundRect">
            <a:avLst>
              <a:gd name="adj" fmla="val 12912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Tool Digital Twin</a:t>
            </a:r>
            <a:endParaRPr lang="ko-KR" altLang="en-US" sz="14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4AFE1C-2C67-4C50-8C15-1D411A968942}"/>
              </a:ext>
            </a:extLst>
          </p:cNvPr>
          <p:cNvSpPr txBox="1"/>
          <p:nvPr/>
        </p:nvSpPr>
        <p:spPr>
          <a:xfrm>
            <a:off x="6976486" y="3332302"/>
            <a:ext cx="29527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MTConnect (with process and measurement)</a:t>
            </a:r>
            <a:endParaRPr lang="ko-KR" altLang="en-US" sz="14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Can 61">
            <a:extLst>
              <a:ext uri="{FF2B5EF4-FFF2-40B4-BE49-F238E27FC236}">
                <a16:creationId xmlns:a16="http://schemas.microsoft.com/office/drawing/2014/main" id="{D558BDC7-9C79-4E1A-87F8-BDC9CC4D0406}"/>
              </a:ext>
            </a:extLst>
          </p:cNvPr>
          <p:cNvSpPr/>
          <p:nvPr/>
        </p:nvSpPr>
        <p:spPr>
          <a:xfrm>
            <a:off x="9839386" y="2494527"/>
            <a:ext cx="612000" cy="468000"/>
          </a:xfrm>
          <a:prstGeom prst="ca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72000" rIns="0" bIns="0" rtlCol="0" anchor="ctr" anchorCtr="0"/>
          <a:lstStyle/>
          <a:p>
            <a:pPr lvl="0" algn="ctr">
              <a:lnSpc>
                <a:spcPts val="11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cache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0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(equipment)</a:t>
            </a:r>
          </a:p>
          <a:p>
            <a:pPr algn="ctr">
              <a:lnSpc>
                <a:spcPts val="1100"/>
              </a:lnSpc>
            </a:pPr>
            <a:endParaRPr lang="en-US" dirty="0"/>
          </a:p>
        </p:txBody>
      </p:sp>
      <p:sp>
        <p:nvSpPr>
          <p:cNvPr id="37" name="Up-Down Arrow 64">
            <a:extLst>
              <a:ext uri="{FF2B5EF4-FFF2-40B4-BE49-F238E27FC236}">
                <a16:creationId xmlns:a16="http://schemas.microsoft.com/office/drawing/2014/main" id="{F495A5E7-F045-4E4E-B956-8DEDAD5756C7}"/>
              </a:ext>
            </a:extLst>
          </p:cNvPr>
          <p:cNvSpPr/>
          <p:nvPr/>
        </p:nvSpPr>
        <p:spPr>
          <a:xfrm>
            <a:off x="10024968" y="1299868"/>
            <a:ext cx="280087" cy="926760"/>
          </a:xfrm>
          <a:prstGeom prst="up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35B78334-FE0F-4050-BD90-B5F8DDB4A547}"/>
              </a:ext>
            </a:extLst>
          </p:cNvPr>
          <p:cNvSpPr/>
          <p:nvPr/>
        </p:nvSpPr>
        <p:spPr>
          <a:xfrm>
            <a:off x="10187349" y="1452739"/>
            <a:ext cx="917792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AP242</a:t>
            </a:r>
          </a:p>
          <a:p>
            <a:pPr>
              <a:lnSpc>
                <a:spcPts val="13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ISO 13399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24B5967C-6F45-4F40-B14F-AC2C9F1387A3}"/>
              </a:ext>
            </a:extLst>
          </p:cNvPr>
          <p:cNvSpPr/>
          <p:nvPr/>
        </p:nvSpPr>
        <p:spPr>
          <a:xfrm>
            <a:off x="3186218" y="3259942"/>
            <a:ext cx="686630" cy="24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AP238</a:t>
            </a:r>
          </a:p>
        </p:txBody>
      </p:sp>
      <p:sp>
        <p:nvSpPr>
          <p:cNvPr id="43" name="화살표: 아래쪽 42">
            <a:extLst>
              <a:ext uri="{FF2B5EF4-FFF2-40B4-BE49-F238E27FC236}">
                <a16:creationId xmlns:a16="http://schemas.microsoft.com/office/drawing/2014/main" id="{6E949539-A587-4BA9-B2FF-4F99803D31B6}"/>
              </a:ext>
            </a:extLst>
          </p:cNvPr>
          <p:cNvSpPr/>
          <p:nvPr/>
        </p:nvSpPr>
        <p:spPr>
          <a:xfrm>
            <a:off x="4326436" y="4518273"/>
            <a:ext cx="295748" cy="1438774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B22A3A3-100A-4B91-A7ED-56EF4F0A6257}"/>
              </a:ext>
            </a:extLst>
          </p:cNvPr>
          <p:cNvSpPr/>
          <p:nvPr/>
        </p:nvSpPr>
        <p:spPr>
          <a:xfrm>
            <a:off x="3676858" y="5332583"/>
            <a:ext cx="788999" cy="401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2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CNC</a:t>
            </a:r>
          </a:p>
          <a:p>
            <a:pPr lvl="0" algn="ctr">
              <a:lnSpc>
                <a:spcPts val="12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language</a:t>
            </a:r>
          </a:p>
        </p:txBody>
      </p:sp>
      <p:sp>
        <p:nvSpPr>
          <p:cNvPr id="47" name="Rounded Rectangle 11">
            <a:extLst>
              <a:ext uri="{FF2B5EF4-FFF2-40B4-BE49-F238E27FC236}">
                <a16:creationId xmlns:a16="http://schemas.microsoft.com/office/drawing/2014/main" id="{B03E4B9F-6BE8-41FB-A467-A0CDE6B69417}"/>
              </a:ext>
            </a:extLst>
          </p:cNvPr>
          <p:cNvSpPr/>
          <p:nvPr/>
        </p:nvSpPr>
        <p:spPr>
          <a:xfrm>
            <a:off x="3973368" y="5949226"/>
            <a:ext cx="2342972" cy="79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CNC</a:t>
            </a:r>
          </a:p>
        </p:txBody>
      </p:sp>
      <p:sp>
        <p:nvSpPr>
          <p:cNvPr id="48" name="Oval 66">
            <a:extLst>
              <a:ext uri="{FF2B5EF4-FFF2-40B4-BE49-F238E27FC236}">
                <a16:creationId xmlns:a16="http://schemas.microsoft.com/office/drawing/2014/main" id="{943EEB36-09F1-47D8-8D26-5128BE333249}"/>
              </a:ext>
            </a:extLst>
          </p:cNvPr>
          <p:cNvSpPr/>
          <p:nvPr/>
        </p:nvSpPr>
        <p:spPr>
          <a:xfrm>
            <a:off x="5399577" y="6143137"/>
            <a:ext cx="720000" cy="540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2000" rIns="0" bIns="0" rtlCol="0" anchor="ctr" anchorCtr="0"/>
          <a:lstStyle/>
          <a:p>
            <a:pPr lvl="0" algn="ctr">
              <a:lnSpc>
                <a:spcPts val="9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State</a:t>
            </a:r>
          </a:p>
          <a:p>
            <a:pPr lvl="0" algn="ctr">
              <a:lnSpc>
                <a:spcPts val="9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Machine</a:t>
            </a:r>
          </a:p>
          <a:p>
            <a:pPr lvl="0" algn="ctr">
              <a:lnSpc>
                <a:spcPts val="900"/>
              </a:lnSpc>
            </a:pPr>
            <a:r>
              <a:rPr lang="en-US" altLang="ko-KR" sz="1000" dirty="0">
                <a:latin typeface="Arial Narrow" panose="020B0606020202030204" pitchFamily="34" charset="0"/>
              </a:rPr>
              <a:t>(</a:t>
            </a:r>
            <a:r>
              <a:rPr lang="en-US" altLang="ko-KR" sz="1000" b="1" dirty="0">
                <a:latin typeface="Arial Narrow" panose="020B0606020202030204" pitchFamily="34" charset="0"/>
              </a:rPr>
              <a:t>CNC</a:t>
            </a:r>
            <a:r>
              <a:rPr lang="en-US" altLang="ko-KR" sz="10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54" name="Rounded Rectangle 91">
            <a:extLst>
              <a:ext uri="{FF2B5EF4-FFF2-40B4-BE49-F238E27FC236}">
                <a16:creationId xmlns:a16="http://schemas.microsoft.com/office/drawing/2014/main" id="{345C2E6A-2574-46E9-9072-FE4B94EF0321}"/>
              </a:ext>
            </a:extLst>
          </p:cNvPr>
          <p:cNvSpPr/>
          <p:nvPr/>
        </p:nvSpPr>
        <p:spPr>
          <a:xfrm>
            <a:off x="9434620" y="4023578"/>
            <a:ext cx="1837851" cy="6167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 Collection</a:t>
            </a:r>
          </a:p>
          <a:p>
            <a:pPr algn="ctr"/>
            <a:r>
              <a:rPr lang="en-US" altLang="ko-KR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sub-entity</a:t>
            </a:r>
            <a:endParaRPr lang="en-US" sz="16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Rounded Rectangle 33">
            <a:extLst>
              <a:ext uri="{FF2B5EF4-FFF2-40B4-BE49-F238E27FC236}">
                <a16:creationId xmlns:a16="http://schemas.microsoft.com/office/drawing/2014/main" id="{83F3DC92-0D0E-4FE3-B56E-96F5487F71D6}"/>
              </a:ext>
            </a:extLst>
          </p:cNvPr>
          <p:cNvSpPr/>
          <p:nvPr/>
        </p:nvSpPr>
        <p:spPr>
          <a:xfrm>
            <a:off x="9876624" y="3877704"/>
            <a:ext cx="1380529" cy="26280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MTConnect Agent</a:t>
            </a:r>
          </a:p>
        </p:txBody>
      </p:sp>
      <p:sp>
        <p:nvSpPr>
          <p:cNvPr id="56" name="Can 61">
            <a:extLst>
              <a:ext uri="{FF2B5EF4-FFF2-40B4-BE49-F238E27FC236}">
                <a16:creationId xmlns:a16="http://schemas.microsoft.com/office/drawing/2014/main" id="{206D0081-C740-4A7B-82D8-C8C62A2FA41E}"/>
              </a:ext>
            </a:extLst>
          </p:cNvPr>
          <p:cNvSpPr/>
          <p:nvPr/>
        </p:nvSpPr>
        <p:spPr>
          <a:xfrm>
            <a:off x="8378317" y="4117218"/>
            <a:ext cx="720000" cy="540000"/>
          </a:xfrm>
          <a:prstGeom prst="ca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72000" rIns="0" bIns="0" rtlCol="0" anchor="ctr" anchorCtr="0"/>
          <a:lstStyle/>
          <a:p>
            <a:pPr lvl="0"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2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Cache</a:t>
            </a:r>
          </a:p>
          <a:p>
            <a:pPr lvl="0" algn="ctr">
              <a:lnSpc>
                <a:spcPts val="1100"/>
              </a:lnSpc>
            </a:pPr>
            <a:r>
              <a:rPr lang="en-US" altLang="ko-KR" sz="12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(controller)</a:t>
            </a:r>
            <a:endParaRPr lang="en-US" altLang="ko-KR" sz="11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화살표: 아래쪽 58">
            <a:extLst>
              <a:ext uri="{FF2B5EF4-FFF2-40B4-BE49-F238E27FC236}">
                <a16:creationId xmlns:a16="http://schemas.microsoft.com/office/drawing/2014/main" id="{11DD0DA8-B7B7-4431-A9A5-F9BFABDB1B7B}"/>
              </a:ext>
            </a:extLst>
          </p:cNvPr>
          <p:cNvSpPr/>
          <p:nvPr/>
        </p:nvSpPr>
        <p:spPr>
          <a:xfrm rot="10800000">
            <a:off x="9503693" y="4644814"/>
            <a:ext cx="295748" cy="409751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55BA9621-6464-4B5F-BD0C-FB1E34C7F9AB}"/>
              </a:ext>
            </a:extLst>
          </p:cNvPr>
          <p:cNvSpPr/>
          <p:nvPr/>
        </p:nvSpPr>
        <p:spPr>
          <a:xfrm>
            <a:off x="6616340" y="1556165"/>
            <a:ext cx="643992" cy="218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AP238</a:t>
            </a:r>
          </a:p>
        </p:txBody>
      </p:sp>
      <p:sp>
        <p:nvSpPr>
          <p:cNvPr id="61" name="화살표: 아래쪽 60">
            <a:extLst>
              <a:ext uri="{FF2B5EF4-FFF2-40B4-BE49-F238E27FC236}">
                <a16:creationId xmlns:a16="http://schemas.microsoft.com/office/drawing/2014/main" id="{7E04CFC9-21F6-4BCF-B3AD-F4B0167FF631}"/>
              </a:ext>
            </a:extLst>
          </p:cNvPr>
          <p:cNvSpPr/>
          <p:nvPr/>
        </p:nvSpPr>
        <p:spPr>
          <a:xfrm rot="10800000">
            <a:off x="10346217" y="3087772"/>
            <a:ext cx="264386" cy="789210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64" name="직사각형 105">
            <a:extLst>
              <a:ext uri="{FF2B5EF4-FFF2-40B4-BE49-F238E27FC236}">
                <a16:creationId xmlns:a16="http://schemas.microsoft.com/office/drawing/2014/main" id="{BAC295EE-5AF7-40C2-8219-60CA4C9248B2}"/>
              </a:ext>
            </a:extLst>
          </p:cNvPr>
          <p:cNvSpPr/>
          <p:nvPr/>
        </p:nvSpPr>
        <p:spPr>
          <a:xfrm>
            <a:off x="2413742" y="252398"/>
            <a:ext cx="699699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AP238</a:t>
            </a:r>
          </a:p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AP242</a:t>
            </a:r>
          </a:p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AP239</a:t>
            </a:r>
          </a:p>
        </p:txBody>
      </p:sp>
      <p:sp>
        <p:nvSpPr>
          <p:cNvPr id="72" name="직사각형 63">
            <a:extLst>
              <a:ext uri="{FF2B5EF4-FFF2-40B4-BE49-F238E27FC236}">
                <a16:creationId xmlns:a16="http://schemas.microsoft.com/office/drawing/2014/main" id="{CA42372D-831D-479E-90A3-F15222184149}"/>
              </a:ext>
            </a:extLst>
          </p:cNvPr>
          <p:cNvSpPr/>
          <p:nvPr/>
        </p:nvSpPr>
        <p:spPr>
          <a:xfrm rot="16200000">
            <a:off x="7557654" y="3026167"/>
            <a:ext cx="144766" cy="391177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75" name="직사각형 63">
            <a:extLst>
              <a:ext uri="{FF2B5EF4-FFF2-40B4-BE49-F238E27FC236}">
                <a16:creationId xmlns:a16="http://schemas.microsoft.com/office/drawing/2014/main" id="{C5A9CF7F-452C-45F8-A0FA-C8A386A6FEA1}"/>
              </a:ext>
            </a:extLst>
          </p:cNvPr>
          <p:cNvSpPr/>
          <p:nvPr/>
        </p:nvSpPr>
        <p:spPr>
          <a:xfrm rot="16200000">
            <a:off x="5315733" y="5410603"/>
            <a:ext cx="893960" cy="17712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ECF62AF-9BB0-4D76-9A93-949CA4C91F52}"/>
              </a:ext>
            </a:extLst>
          </p:cNvPr>
          <p:cNvSpPr txBox="1"/>
          <p:nvPr/>
        </p:nvSpPr>
        <p:spPr>
          <a:xfrm>
            <a:off x="5893282" y="5168458"/>
            <a:ext cx="14266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1400">
                <a:solidFill>
                  <a:sysClr val="windowText" lastClr="0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ko-KR" dirty="0"/>
              <a:t>Tweets (with process)</a:t>
            </a:r>
          </a:p>
        </p:txBody>
      </p:sp>
      <p:sp>
        <p:nvSpPr>
          <p:cNvPr id="99" name="Rounded Rectangle 91">
            <a:extLst>
              <a:ext uri="{FF2B5EF4-FFF2-40B4-BE49-F238E27FC236}">
                <a16:creationId xmlns:a16="http://schemas.microsoft.com/office/drawing/2014/main" id="{9D7DBAB9-7588-47CD-9BC4-A696495F0415}"/>
              </a:ext>
            </a:extLst>
          </p:cNvPr>
          <p:cNvSpPr/>
          <p:nvPr/>
        </p:nvSpPr>
        <p:spPr>
          <a:xfrm>
            <a:off x="3431988" y="4263223"/>
            <a:ext cx="1297290" cy="24799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Translator</a:t>
            </a:r>
          </a:p>
        </p:txBody>
      </p:sp>
      <p:sp>
        <p:nvSpPr>
          <p:cNvPr id="102" name="Can 61">
            <a:extLst>
              <a:ext uri="{FF2B5EF4-FFF2-40B4-BE49-F238E27FC236}">
                <a16:creationId xmlns:a16="http://schemas.microsoft.com/office/drawing/2014/main" id="{299F13A1-6F1B-43CE-BFC3-2C7BB74BFB45}"/>
              </a:ext>
            </a:extLst>
          </p:cNvPr>
          <p:cNvSpPr/>
          <p:nvPr/>
        </p:nvSpPr>
        <p:spPr>
          <a:xfrm>
            <a:off x="7003810" y="2494527"/>
            <a:ext cx="612000" cy="468000"/>
          </a:xfrm>
          <a:prstGeom prst="ca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ts val="1100"/>
              </a:lnSpc>
            </a:pPr>
            <a:r>
              <a:rPr lang="en-US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</a:t>
            </a:r>
          </a:p>
          <a:p>
            <a:pPr algn="ctr">
              <a:lnSpc>
                <a:spcPts val="1100"/>
              </a:lnSpc>
            </a:pPr>
            <a:r>
              <a:rPr lang="en-US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cache</a:t>
            </a:r>
          </a:p>
          <a:p>
            <a:pPr algn="ctr">
              <a:lnSpc>
                <a:spcPts val="1100"/>
              </a:lnSpc>
            </a:pPr>
            <a:r>
              <a:rPr lang="en-US" sz="105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(process)</a:t>
            </a:r>
          </a:p>
        </p:txBody>
      </p:sp>
      <p:sp>
        <p:nvSpPr>
          <p:cNvPr id="106" name="화살표: 아래쪽 105">
            <a:extLst>
              <a:ext uri="{FF2B5EF4-FFF2-40B4-BE49-F238E27FC236}">
                <a16:creationId xmlns:a16="http://schemas.microsoft.com/office/drawing/2014/main" id="{E48E5B15-A837-42C3-8360-4E902AB821D0}"/>
              </a:ext>
            </a:extLst>
          </p:cNvPr>
          <p:cNvSpPr/>
          <p:nvPr/>
        </p:nvSpPr>
        <p:spPr>
          <a:xfrm>
            <a:off x="3679124" y="1297415"/>
            <a:ext cx="295748" cy="2959502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108" name="화살표: 아래쪽 158">
            <a:extLst>
              <a:ext uri="{FF2B5EF4-FFF2-40B4-BE49-F238E27FC236}">
                <a16:creationId xmlns:a16="http://schemas.microsoft.com/office/drawing/2014/main" id="{7864E199-7A4B-4608-A2A4-4406C48D0AA5}"/>
              </a:ext>
            </a:extLst>
          </p:cNvPr>
          <p:cNvSpPr/>
          <p:nvPr/>
        </p:nvSpPr>
        <p:spPr>
          <a:xfrm rot="16200000">
            <a:off x="1082914" y="2378439"/>
            <a:ext cx="295748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90743F3-8226-4420-A74D-42D43084C356}"/>
              </a:ext>
            </a:extLst>
          </p:cNvPr>
          <p:cNvSpPr txBox="1"/>
          <p:nvPr/>
        </p:nvSpPr>
        <p:spPr>
          <a:xfrm>
            <a:off x="433222" y="2734208"/>
            <a:ext cx="1692836" cy="39730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ko-KR" sz="1600" b="1" dirty="0"/>
              <a:t>Models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/>
              <a:t>Product/Process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600" b="1" dirty="0"/>
              <a:t>Commands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/>
              <a:t>Stop/Go, etc.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600" b="1" dirty="0"/>
              <a:t>State</a:t>
            </a:r>
            <a:r>
              <a:rPr lang="en-US" altLang="ko-KR" sz="1600" dirty="0"/>
              <a:t> </a:t>
            </a:r>
            <a:r>
              <a:rPr lang="en-US" altLang="ko-KR" sz="1600" b="1" dirty="0"/>
              <a:t>Stream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/>
              <a:t>Plunge complete, etc.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600" b="1" dirty="0"/>
              <a:t>Measurements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/>
              <a:t>Hole dimensions, etc.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600" b="1" dirty="0"/>
              <a:t>Instructions</a:t>
            </a:r>
          </a:p>
          <a:p>
            <a:pPr>
              <a:lnSpc>
                <a:spcPts val="1600"/>
              </a:lnSpc>
            </a:pPr>
            <a:endParaRPr lang="en-US" altLang="ko-KR" sz="1600" dirty="0"/>
          </a:p>
          <a:p>
            <a:pPr>
              <a:lnSpc>
                <a:spcPts val="1600"/>
              </a:lnSpc>
            </a:pPr>
            <a:r>
              <a:rPr lang="en-US" altLang="ko-KR" sz="1200" i="1" dirty="0" err="1"/>
              <a:t>Gcodes</a:t>
            </a:r>
            <a:r>
              <a:rPr lang="en-US" altLang="ko-KR" sz="1200" i="1" dirty="0"/>
              <a:t>, etc.</a:t>
            </a:r>
            <a:endParaRPr lang="ko-KR" altLang="en-US" sz="1200" i="1" dirty="0"/>
          </a:p>
        </p:txBody>
      </p:sp>
      <p:sp>
        <p:nvSpPr>
          <p:cNvPr id="110" name="화살표: 아래쪽 158">
            <a:extLst>
              <a:ext uri="{FF2B5EF4-FFF2-40B4-BE49-F238E27FC236}">
                <a16:creationId xmlns:a16="http://schemas.microsoft.com/office/drawing/2014/main" id="{FD758BD5-542E-44CB-9A3D-D258F117250F}"/>
              </a:ext>
            </a:extLst>
          </p:cNvPr>
          <p:cNvSpPr/>
          <p:nvPr/>
        </p:nvSpPr>
        <p:spPr>
          <a:xfrm rot="16200000">
            <a:off x="1082914" y="4824930"/>
            <a:ext cx="295748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112" name="화살표: 아래쪽 158">
            <a:extLst>
              <a:ext uri="{FF2B5EF4-FFF2-40B4-BE49-F238E27FC236}">
                <a16:creationId xmlns:a16="http://schemas.microsoft.com/office/drawing/2014/main" id="{BD723779-994E-4FD4-BF59-D30A7F5DA025}"/>
              </a:ext>
            </a:extLst>
          </p:cNvPr>
          <p:cNvSpPr/>
          <p:nvPr/>
        </p:nvSpPr>
        <p:spPr>
          <a:xfrm rot="16200000">
            <a:off x="1082915" y="3193936"/>
            <a:ext cx="295748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113" name="화살표: 아래쪽 158">
            <a:extLst>
              <a:ext uri="{FF2B5EF4-FFF2-40B4-BE49-F238E27FC236}">
                <a16:creationId xmlns:a16="http://schemas.microsoft.com/office/drawing/2014/main" id="{AAA143AE-4377-4B79-A87D-40C5E8FAD7D5}"/>
              </a:ext>
            </a:extLst>
          </p:cNvPr>
          <p:cNvSpPr/>
          <p:nvPr/>
        </p:nvSpPr>
        <p:spPr>
          <a:xfrm rot="16200000">
            <a:off x="1082914" y="4009433"/>
            <a:ext cx="295748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114" name="화살표: 아래쪽 158">
            <a:extLst>
              <a:ext uri="{FF2B5EF4-FFF2-40B4-BE49-F238E27FC236}">
                <a16:creationId xmlns:a16="http://schemas.microsoft.com/office/drawing/2014/main" id="{5D47E4C8-9FEB-44DC-ABB5-46F45ECF2138}"/>
              </a:ext>
            </a:extLst>
          </p:cNvPr>
          <p:cNvSpPr/>
          <p:nvPr/>
        </p:nvSpPr>
        <p:spPr>
          <a:xfrm rot="16200000">
            <a:off x="1082914" y="5640427"/>
            <a:ext cx="295748" cy="1409598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243084-B380-4055-AE42-9971C2745273}"/>
              </a:ext>
            </a:extLst>
          </p:cNvPr>
          <p:cNvSpPr txBox="1"/>
          <p:nvPr/>
        </p:nvSpPr>
        <p:spPr>
          <a:xfrm>
            <a:off x="10435288" y="2915088"/>
            <a:ext cx="4844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View3</a:t>
            </a:r>
            <a:endParaRPr lang="ko-KR" altLang="en-US" sz="105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6" name="직사각형 63">
            <a:extLst>
              <a:ext uri="{FF2B5EF4-FFF2-40B4-BE49-F238E27FC236}">
                <a16:creationId xmlns:a16="http://schemas.microsoft.com/office/drawing/2014/main" id="{E0CA4A91-304E-4676-A3AF-2AA1A67DBA45}"/>
              </a:ext>
            </a:extLst>
          </p:cNvPr>
          <p:cNvSpPr/>
          <p:nvPr/>
        </p:nvSpPr>
        <p:spPr>
          <a:xfrm rot="16200000">
            <a:off x="8380852" y="1500169"/>
            <a:ext cx="144000" cy="392271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117" name="화살표: 아래쪽 116">
            <a:extLst>
              <a:ext uri="{FF2B5EF4-FFF2-40B4-BE49-F238E27FC236}">
                <a16:creationId xmlns:a16="http://schemas.microsoft.com/office/drawing/2014/main" id="{CD85CB3C-97A9-4F52-B10B-99D1C2C175D3}"/>
              </a:ext>
            </a:extLst>
          </p:cNvPr>
          <p:cNvSpPr/>
          <p:nvPr/>
        </p:nvSpPr>
        <p:spPr>
          <a:xfrm rot="10800000">
            <a:off x="6430614" y="3081346"/>
            <a:ext cx="243279" cy="307711"/>
          </a:xfrm>
          <a:prstGeom prst="downArrow">
            <a:avLst>
              <a:gd name="adj1" fmla="val 50000"/>
              <a:gd name="adj2" fmla="val 4536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B2F1E975-7731-4956-8C34-C281B7A4A7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85039" y="6189920"/>
            <a:ext cx="726932" cy="512929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78035EDB-83E9-465A-A0AA-48FFD7D7E2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6772"/>
          <a:stretch/>
        </p:blipFill>
        <p:spPr>
          <a:xfrm>
            <a:off x="10569033" y="2476750"/>
            <a:ext cx="187486" cy="503554"/>
          </a:xfrm>
          <a:prstGeom prst="rect">
            <a:avLst/>
          </a:prstGeom>
        </p:spPr>
      </p:pic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ABF5FE8D-DB61-41D3-ADF1-E7A9FCBCD92C}"/>
              </a:ext>
            </a:extLst>
          </p:cNvPr>
          <p:cNvSpPr/>
          <p:nvPr/>
        </p:nvSpPr>
        <p:spPr>
          <a:xfrm>
            <a:off x="7878255" y="2203924"/>
            <a:ext cx="1405962" cy="889697"/>
          </a:xfrm>
          <a:prstGeom prst="roundRect">
            <a:avLst>
              <a:gd name="adj" fmla="val 12912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Part Digital Twin</a:t>
            </a:r>
            <a:endParaRPr lang="ko-KR" altLang="en-US" sz="14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1" name="그림 70">
            <a:extLst>
              <a:ext uri="{FF2B5EF4-FFF2-40B4-BE49-F238E27FC236}">
                <a16:creationId xmlns:a16="http://schemas.microsoft.com/office/drawing/2014/main" id="{0DD92929-E575-4C66-9D8B-26D4E78BEA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98082" y="2495043"/>
            <a:ext cx="661796" cy="466969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BDDE8C78-BE7F-49DA-95D4-EC1A40C4349D}"/>
              </a:ext>
            </a:extLst>
          </p:cNvPr>
          <p:cNvSpPr txBox="1"/>
          <p:nvPr/>
        </p:nvSpPr>
        <p:spPr>
          <a:xfrm>
            <a:off x="8041817" y="2898904"/>
            <a:ext cx="4844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View2</a:t>
            </a:r>
            <a:endParaRPr lang="ko-KR" altLang="en-US" sz="105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5ADFC12-B6CC-4933-B08C-1FB21153970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0895" y="2456927"/>
            <a:ext cx="542199" cy="510832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DEFED3AC-6B50-4FFE-8A73-55B4625A44AD}"/>
              </a:ext>
            </a:extLst>
          </p:cNvPr>
          <p:cNvSpPr txBox="1"/>
          <p:nvPr/>
        </p:nvSpPr>
        <p:spPr>
          <a:xfrm>
            <a:off x="6272340" y="2912888"/>
            <a:ext cx="4844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View1</a:t>
            </a:r>
            <a:endParaRPr lang="ko-KR" altLang="en-US" sz="105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Can 61">
            <a:extLst>
              <a:ext uri="{FF2B5EF4-FFF2-40B4-BE49-F238E27FC236}">
                <a16:creationId xmlns:a16="http://schemas.microsoft.com/office/drawing/2014/main" id="{1283BFF3-74E8-4D27-B128-33E46DD561C7}"/>
              </a:ext>
            </a:extLst>
          </p:cNvPr>
          <p:cNvSpPr/>
          <p:nvPr/>
        </p:nvSpPr>
        <p:spPr>
          <a:xfrm>
            <a:off x="8562209" y="2494527"/>
            <a:ext cx="612000" cy="468000"/>
          </a:xfrm>
          <a:prstGeom prst="ca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ts val="1100"/>
              </a:lnSpc>
            </a:pPr>
            <a:r>
              <a:rPr lang="en-US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Data</a:t>
            </a:r>
          </a:p>
          <a:p>
            <a:pPr algn="ctr">
              <a:lnSpc>
                <a:spcPts val="1100"/>
              </a:lnSpc>
            </a:pPr>
            <a:r>
              <a:rPr lang="en-US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cache</a:t>
            </a:r>
          </a:p>
          <a:p>
            <a:pPr algn="ctr">
              <a:lnSpc>
                <a:spcPts val="1100"/>
              </a:lnSpc>
            </a:pPr>
            <a:r>
              <a:rPr lang="en-US" sz="105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(part)</a:t>
            </a:r>
          </a:p>
        </p:txBody>
      </p:sp>
      <p:sp>
        <p:nvSpPr>
          <p:cNvPr id="73" name="Rounded Rectangle 69">
            <a:extLst>
              <a:ext uri="{FF2B5EF4-FFF2-40B4-BE49-F238E27FC236}">
                <a16:creationId xmlns:a16="http://schemas.microsoft.com/office/drawing/2014/main" id="{1CDD2EAC-199C-473E-B5CA-FBC960A50F83}"/>
              </a:ext>
            </a:extLst>
          </p:cNvPr>
          <p:cNvSpPr/>
          <p:nvPr/>
        </p:nvSpPr>
        <p:spPr>
          <a:xfrm>
            <a:off x="10106245" y="725429"/>
            <a:ext cx="1080000" cy="468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Combiner</a:t>
            </a: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9045AF99-AB95-48BD-A4EB-9CAA5641BBF1}"/>
              </a:ext>
            </a:extLst>
          </p:cNvPr>
          <p:cNvSpPr/>
          <p:nvPr/>
        </p:nvSpPr>
        <p:spPr>
          <a:xfrm>
            <a:off x="8568782" y="1556165"/>
            <a:ext cx="713783" cy="218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ko-KR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AP242</a:t>
            </a:r>
          </a:p>
        </p:txBody>
      </p:sp>
      <p:sp>
        <p:nvSpPr>
          <p:cNvPr id="92" name="Up-Down Arrow 64">
            <a:extLst>
              <a:ext uri="{FF2B5EF4-FFF2-40B4-BE49-F238E27FC236}">
                <a16:creationId xmlns:a16="http://schemas.microsoft.com/office/drawing/2014/main" id="{115BEA6D-9ACF-44E9-BA00-3BA89AF5A361}"/>
              </a:ext>
            </a:extLst>
          </p:cNvPr>
          <p:cNvSpPr/>
          <p:nvPr/>
        </p:nvSpPr>
        <p:spPr>
          <a:xfrm>
            <a:off x="8468608" y="1286450"/>
            <a:ext cx="280087" cy="934210"/>
          </a:xfrm>
          <a:prstGeom prst="up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565FBB-EA8B-44D0-8313-442DF1E70614}"/>
              </a:ext>
            </a:extLst>
          </p:cNvPr>
          <p:cNvSpPr txBox="1"/>
          <p:nvPr/>
        </p:nvSpPr>
        <p:spPr>
          <a:xfrm>
            <a:off x="0" y="0"/>
            <a:ext cx="2179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ISO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23247-4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Figure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A.3</a:t>
            </a:r>
            <a:endParaRPr lang="ko-KR" altLang="en-US" sz="1400" b="1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9BBDD42-5603-4AAF-8B2D-23B4FBF4181D}"/>
              </a:ext>
            </a:extLst>
          </p:cNvPr>
          <p:cNvSpPr txBox="1"/>
          <p:nvPr/>
        </p:nvSpPr>
        <p:spPr>
          <a:xfrm>
            <a:off x="1086859" y="1503622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SANDVIK</a:t>
            </a:r>
          </a:p>
        </p:txBody>
      </p:sp>
      <p:sp>
        <p:nvSpPr>
          <p:cNvPr id="84" name="Rounded Rectangle 11">
            <a:extLst>
              <a:ext uri="{FF2B5EF4-FFF2-40B4-BE49-F238E27FC236}">
                <a16:creationId xmlns:a16="http://schemas.microsoft.com/office/drawing/2014/main" id="{F1755897-CAE4-4160-90A2-F745559B7ECA}"/>
              </a:ext>
            </a:extLst>
          </p:cNvPr>
          <p:cNvSpPr/>
          <p:nvPr/>
        </p:nvSpPr>
        <p:spPr>
          <a:xfrm>
            <a:off x="6842808" y="5974632"/>
            <a:ext cx="2160000" cy="79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Caliper</a:t>
            </a:r>
          </a:p>
        </p:txBody>
      </p:sp>
      <p:sp>
        <p:nvSpPr>
          <p:cNvPr id="88" name="Oval 66">
            <a:extLst>
              <a:ext uri="{FF2B5EF4-FFF2-40B4-BE49-F238E27FC236}">
                <a16:creationId xmlns:a16="http://schemas.microsoft.com/office/drawing/2014/main" id="{BCE0C20B-8F0D-4003-ACA8-DCF20CEA0E71}"/>
              </a:ext>
            </a:extLst>
          </p:cNvPr>
          <p:cNvSpPr/>
          <p:nvPr/>
        </p:nvSpPr>
        <p:spPr>
          <a:xfrm>
            <a:off x="8128378" y="6205237"/>
            <a:ext cx="720000" cy="540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2000" rIns="0" bIns="0" rtlCol="0" anchor="ctr" anchorCtr="0"/>
          <a:lstStyle/>
          <a:p>
            <a:pPr lvl="0" algn="ctr">
              <a:lnSpc>
                <a:spcPts val="9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State</a:t>
            </a:r>
          </a:p>
          <a:p>
            <a:pPr lvl="0" algn="ctr">
              <a:lnSpc>
                <a:spcPts val="900"/>
              </a:lnSpc>
            </a:pPr>
            <a:r>
              <a:rPr lang="en-US" altLang="ko-KR" sz="105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Machine</a:t>
            </a:r>
          </a:p>
          <a:p>
            <a:pPr lvl="0" algn="ctr">
              <a:lnSpc>
                <a:spcPts val="900"/>
              </a:lnSpc>
            </a:pPr>
            <a:r>
              <a:rPr lang="en-US" altLang="ko-KR" sz="1000" dirty="0">
                <a:latin typeface="Arial Narrow" panose="020B0606020202030204" pitchFamily="34" charset="0"/>
              </a:rPr>
              <a:t>(</a:t>
            </a:r>
            <a:r>
              <a:rPr lang="en-US" altLang="ko-KR" sz="1000" b="1" dirty="0">
                <a:latin typeface="Arial Narrow" panose="020B0606020202030204" pitchFamily="34" charset="0"/>
              </a:rPr>
              <a:t>CMM</a:t>
            </a:r>
            <a:r>
              <a:rPr lang="en-US" altLang="ko-KR" sz="1000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91" name="그림 44">
            <a:extLst>
              <a:ext uri="{FF2B5EF4-FFF2-40B4-BE49-F238E27FC236}">
                <a16:creationId xmlns:a16="http://schemas.microsoft.com/office/drawing/2014/main" id="{CEB9733B-571A-4E5F-800B-1B111D2EE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226" y="6026243"/>
            <a:ext cx="555545" cy="770548"/>
          </a:xfrm>
          <a:prstGeom prst="rect">
            <a:avLst/>
          </a:prstGeom>
        </p:spPr>
      </p:pic>
      <p:sp>
        <p:nvSpPr>
          <p:cNvPr id="93" name="직사각형 63">
            <a:extLst>
              <a:ext uri="{FF2B5EF4-FFF2-40B4-BE49-F238E27FC236}">
                <a16:creationId xmlns:a16="http://schemas.microsoft.com/office/drawing/2014/main" id="{3425FC67-4DCC-4482-9307-5AC303CB1442}"/>
              </a:ext>
            </a:extLst>
          </p:cNvPr>
          <p:cNvSpPr/>
          <p:nvPr/>
        </p:nvSpPr>
        <p:spPr>
          <a:xfrm rot="16200000">
            <a:off x="7559392" y="5413682"/>
            <a:ext cx="893960" cy="17712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 Narrow" panose="020B0606020202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2E857A6-AE72-4704-8F1C-2772EE2F8C09}"/>
              </a:ext>
            </a:extLst>
          </p:cNvPr>
          <p:cNvSpPr txBox="1"/>
          <p:nvPr/>
        </p:nvSpPr>
        <p:spPr>
          <a:xfrm>
            <a:off x="8168730" y="5181878"/>
            <a:ext cx="181293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sz="1400">
                <a:solidFill>
                  <a:sysClr val="windowText" lastClr="0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ko-KR" dirty="0"/>
              <a:t>Tweets (with measurement)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239F24-3FB9-4397-8BAF-229022F77757}"/>
              </a:ext>
            </a:extLst>
          </p:cNvPr>
          <p:cNvSpPr txBox="1"/>
          <p:nvPr/>
        </p:nvSpPr>
        <p:spPr>
          <a:xfrm>
            <a:off x="366648" y="1891293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 actual tool wear</a:t>
            </a:r>
          </a:p>
          <a:p>
            <a:r>
              <a:rPr lang="en-US" dirty="0"/>
              <a:t>Estimate remaining life</a:t>
            </a:r>
          </a:p>
        </p:txBody>
      </p:sp>
    </p:spTree>
    <p:extLst>
      <p:ext uri="{BB962C8B-B14F-4D97-AF65-F5344CB8AC3E}">
        <p14:creationId xmlns:p14="http://schemas.microsoft.com/office/powerpoint/2010/main" val="4161488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12392</TotalTime>
  <Words>641</Words>
  <Application>Microsoft Office PowerPoint</Application>
  <PresentationFormat>Widescreen</PresentationFormat>
  <Paragraphs>293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맑은 고딕</vt:lpstr>
      <vt:lpstr>Arial</vt:lpstr>
      <vt:lpstr>Arial Narrow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성혜</dc:creator>
  <cp:lastModifiedBy>Martin Hardwick</cp:lastModifiedBy>
  <cp:revision>449</cp:revision>
  <cp:lastPrinted>2019-08-13T00:27:54Z</cp:lastPrinted>
  <dcterms:created xsi:type="dcterms:W3CDTF">2019-01-14T04:39:12Z</dcterms:created>
  <dcterms:modified xsi:type="dcterms:W3CDTF">2020-06-23T17:32:12Z</dcterms:modified>
</cp:coreProperties>
</file>