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6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9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2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2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1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6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0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5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C58B-FFB7-4BD4-96FE-3C45109E505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FE5F-878C-4F45-9C25-F195D79F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0"/>
          <a:stretch/>
        </p:blipFill>
        <p:spPr>
          <a:xfrm>
            <a:off x="2509260" y="1816284"/>
            <a:ext cx="7705725" cy="4919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Twin Machining Demonstration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5381" y="1869554"/>
            <a:ext cx="1084083" cy="1489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Tool</a:t>
            </a:r>
          </a:p>
          <a:p>
            <a:pPr algn="ctr"/>
            <a:r>
              <a:rPr lang="en-US" sz="3000" dirty="0"/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7384" y="2699112"/>
            <a:ext cx="1676401" cy="1451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Tool</a:t>
            </a:r>
          </a:p>
          <a:p>
            <a:pPr algn="ctr"/>
            <a:r>
              <a:rPr lang="en-US" sz="3000" dirty="0"/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3187" y="3531398"/>
            <a:ext cx="1148499" cy="1439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Tool</a:t>
            </a:r>
          </a:p>
          <a:p>
            <a:pPr algn="ctr"/>
            <a:r>
              <a:rPr lang="en-US" sz="3000" dirty="0"/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7997553" y="4303033"/>
            <a:ext cx="1148499" cy="1335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Tool</a:t>
            </a:r>
          </a:p>
          <a:p>
            <a:pPr algn="ctr"/>
            <a:r>
              <a:rPr lang="en-US" sz="3000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5381" y="5116539"/>
            <a:ext cx="1839641" cy="1411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Coordinate Measurement Machine</a:t>
            </a:r>
            <a:endParaRPr lang="en-US" sz="3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725760" y="3000771"/>
            <a:ext cx="4664062" cy="2939377"/>
            <a:chOff x="3725760" y="3000771"/>
            <a:chExt cx="4664062" cy="2939377"/>
          </a:xfrm>
        </p:grpSpPr>
        <p:sp>
          <p:nvSpPr>
            <p:cNvPr id="10" name="Oval 9"/>
            <p:cNvSpPr/>
            <p:nvPr/>
          </p:nvSpPr>
          <p:spPr>
            <a:xfrm>
              <a:off x="4913538" y="3000771"/>
              <a:ext cx="395926" cy="3582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93896" y="5280696"/>
              <a:ext cx="395926" cy="3582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3906500" y="3340136"/>
              <a:ext cx="4165016" cy="1998483"/>
            </a:xfrm>
            <a:custGeom>
              <a:avLst/>
              <a:gdLst>
                <a:gd name="connsiteX0" fmla="*/ 1246628 w 4253778"/>
                <a:gd name="connsiteY0" fmla="*/ 0 h 1998483"/>
                <a:gd name="connsiteX1" fmla="*/ 294521 w 4253778"/>
                <a:gd name="connsiteY1" fmla="*/ 980388 h 1998483"/>
                <a:gd name="connsiteX2" fmla="*/ 219106 w 4253778"/>
                <a:gd name="connsiteY2" fmla="*/ 1819374 h 1998483"/>
                <a:gd name="connsiteX3" fmla="*/ 2990587 w 4253778"/>
                <a:gd name="connsiteY3" fmla="*/ 735291 h 1998483"/>
                <a:gd name="connsiteX4" fmla="*/ 4253778 w 4253778"/>
                <a:gd name="connsiteY4" fmla="*/ 1998483 h 1998483"/>
                <a:gd name="connsiteX0" fmla="*/ 1095309 w 4102459"/>
                <a:gd name="connsiteY0" fmla="*/ 0 h 1998483"/>
                <a:gd name="connsiteX1" fmla="*/ 143202 w 4102459"/>
                <a:gd name="connsiteY1" fmla="*/ 980388 h 1998483"/>
                <a:gd name="connsiteX2" fmla="*/ 294031 w 4102459"/>
                <a:gd name="connsiteY2" fmla="*/ 1480009 h 1998483"/>
                <a:gd name="connsiteX3" fmla="*/ 2839268 w 4102459"/>
                <a:gd name="connsiteY3" fmla="*/ 735291 h 1998483"/>
                <a:gd name="connsiteX4" fmla="*/ 4102459 w 4102459"/>
                <a:gd name="connsiteY4" fmla="*/ 1998483 h 1998483"/>
                <a:gd name="connsiteX0" fmla="*/ 1101306 w 4108456"/>
                <a:gd name="connsiteY0" fmla="*/ 0 h 1998483"/>
                <a:gd name="connsiteX1" fmla="*/ 149199 w 4108456"/>
                <a:gd name="connsiteY1" fmla="*/ 980388 h 1998483"/>
                <a:gd name="connsiteX2" fmla="*/ 300028 w 4108456"/>
                <a:gd name="connsiteY2" fmla="*/ 1480009 h 1998483"/>
                <a:gd name="connsiteX3" fmla="*/ 2939533 w 4108456"/>
                <a:gd name="connsiteY3" fmla="*/ 622169 h 1998483"/>
                <a:gd name="connsiteX4" fmla="*/ 4108456 w 4108456"/>
                <a:gd name="connsiteY4" fmla="*/ 1998483 h 1998483"/>
                <a:gd name="connsiteX0" fmla="*/ 1101306 w 4165016"/>
                <a:gd name="connsiteY0" fmla="*/ 0 h 1998483"/>
                <a:gd name="connsiteX1" fmla="*/ 149199 w 4165016"/>
                <a:gd name="connsiteY1" fmla="*/ 980388 h 1998483"/>
                <a:gd name="connsiteX2" fmla="*/ 300028 w 4165016"/>
                <a:gd name="connsiteY2" fmla="*/ 1480009 h 1998483"/>
                <a:gd name="connsiteX3" fmla="*/ 2939533 w 4165016"/>
                <a:gd name="connsiteY3" fmla="*/ 622169 h 1998483"/>
                <a:gd name="connsiteX4" fmla="*/ 4165016 w 4165016"/>
                <a:gd name="connsiteY4" fmla="*/ 1998483 h 199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5016" h="1998483">
                  <a:moveTo>
                    <a:pt x="1101306" y="0"/>
                  </a:moveTo>
                  <a:cubicBezTo>
                    <a:pt x="710879" y="338579"/>
                    <a:pt x="282745" y="733720"/>
                    <a:pt x="149199" y="980388"/>
                  </a:cubicBezTo>
                  <a:cubicBezTo>
                    <a:pt x="15653" y="1227056"/>
                    <a:pt x="-165028" y="1539712"/>
                    <a:pt x="300028" y="1480009"/>
                  </a:cubicBezTo>
                  <a:cubicBezTo>
                    <a:pt x="765084" y="1420306"/>
                    <a:pt x="2295368" y="535757"/>
                    <a:pt x="2939533" y="622169"/>
                  </a:cubicBezTo>
                  <a:cubicBezTo>
                    <a:pt x="3583698" y="708581"/>
                    <a:pt x="3869643" y="1381812"/>
                    <a:pt x="4165016" y="199848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725760" y="4612755"/>
              <a:ext cx="395926" cy="3582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629658" y="3782870"/>
              <a:ext cx="395926" cy="3582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5942158" y="5488504"/>
              <a:ext cx="2067380" cy="451644"/>
            </a:xfrm>
            <a:custGeom>
              <a:avLst/>
              <a:gdLst>
                <a:gd name="connsiteX0" fmla="*/ 2026920 w 2026920"/>
                <a:gd name="connsiteY0" fmla="*/ 0 h 449629"/>
                <a:gd name="connsiteX1" fmla="*/ 845820 w 2026920"/>
                <a:gd name="connsiteY1" fmla="*/ 449580 h 449629"/>
                <a:gd name="connsiteX2" fmla="*/ 0 w 2026920"/>
                <a:gd name="connsiteY2" fmla="*/ 22860 h 449629"/>
                <a:gd name="connsiteX0" fmla="*/ 2051196 w 2051196"/>
                <a:gd name="connsiteY0" fmla="*/ 49968 h 427026"/>
                <a:gd name="connsiteX1" fmla="*/ 845820 w 2051196"/>
                <a:gd name="connsiteY1" fmla="*/ 426720 h 427026"/>
                <a:gd name="connsiteX2" fmla="*/ 0 w 2051196"/>
                <a:gd name="connsiteY2" fmla="*/ 0 h 427026"/>
                <a:gd name="connsiteX0" fmla="*/ 2067380 w 2067380"/>
                <a:gd name="connsiteY0" fmla="*/ 74244 h 451644"/>
                <a:gd name="connsiteX1" fmla="*/ 862004 w 2067380"/>
                <a:gd name="connsiteY1" fmla="*/ 450996 h 451644"/>
                <a:gd name="connsiteX2" fmla="*/ 0 w 2067380"/>
                <a:gd name="connsiteY2" fmla="*/ 0 h 45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380" h="451644">
                  <a:moveTo>
                    <a:pt x="2067380" y="74244"/>
                  </a:moveTo>
                  <a:cubicBezTo>
                    <a:pt x="1645740" y="297129"/>
                    <a:pt x="1206567" y="463370"/>
                    <a:pt x="862004" y="450996"/>
                  </a:cubicBezTo>
                  <a:cubicBezTo>
                    <a:pt x="517441" y="438622"/>
                    <a:pt x="254000" y="215265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640036" y="5159510"/>
              <a:ext cx="395926" cy="3582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cxnSp>
        <p:nvCxnSpPr>
          <p:cNvPr id="24" name="Straight Arrow Connector 23"/>
          <p:cNvCxnSpPr>
            <a:stCxn id="29" idx="3"/>
            <a:endCxn id="5" idx="1"/>
          </p:cNvCxnSpPr>
          <p:nvPr/>
        </p:nvCxnSpPr>
        <p:spPr>
          <a:xfrm>
            <a:off x="2457925" y="2597565"/>
            <a:ext cx="1767456" cy="1670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305544" y="2244231"/>
            <a:ext cx="6765972" cy="4032430"/>
            <a:chOff x="1305544" y="2059673"/>
            <a:chExt cx="6765972" cy="403243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1021" y="3344606"/>
              <a:ext cx="1158095" cy="68952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4883" y="3709797"/>
              <a:ext cx="1152381" cy="66285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6754" y="4023953"/>
              <a:ext cx="1144762" cy="6609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4392" y="5436865"/>
              <a:ext cx="1142857" cy="6552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5544" y="2059673"/>
              <a:ext cx="1152381" cy="70666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302652" y="5595034"/>
            <a:ext cx="2901424" cy="651429"/>
            <a:chOff x="1302652" y="5410476"/>
            <a:chExt cx="2901424" cy="651429"/>
          </a:xfrm>
        </p:grpSpPr>
        <p:cxnSp>
          <p:nvCxnSpPr>
            <p:cNvPr id="25" name="Straight Arrow Connector 24"/>
            <p:cNvCxnSpPr>
              <a:endCxn id="7" idx="3"/>
            </p:cNvCxnSpPr>
            <p:nvPr/>
          </p:nvCxnSpPr>
          <p:spPr>
            <a:xfrm flipH="1">
              <a:off x="2445509" y="5729958"/>
              <a:ext cx="1758567" cy="623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2652" y="5410476"/>
              <a:ext cx="1142857" cy="651429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423379" y="1708109"/>
            <a:ext cx="22182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Plan process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Send workpiece through factory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Receive finished part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90675" y="1500221"/>
            <a:ext cx="409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”Factory floor plan” at machine tool show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9226062" y="1609418"/>
            <a:ext cx="2446619" cy="1485474"/>
            <a:chOff x="9226062" y="1609418"/>
            <a:chExt cx="2446619" cy="1485474"/>
          </a:xfrm>
        </p:grpSpPr>
        <p:sp>
          <p:nvSpPr>
            <p:cNvPr id="41" name="Rectangle 40"/>
            <p:cNvSpPr/>
            <p:nvPr/>
          </p:nvSpPr>
          <p:spPr>
            <a:xfrm>
              <a:off x="9226062" y="1609418"/>
              <a:ext cx="2446619" cy="1485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610662" y="1609418"/>
              <a:ext cx="2062019" cy="12568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666778" y="1941037"/>
            <a:ext cx="1949785" cy="847889"/>
            <a:chOff x="9674798" y="2103009"/>
            <a:chExt cx="1949785" cy="847889"/>
          </a:xfrm>
        </p:grpSpPr>
        <p:sp>
          <p:nvSpPr>
            <p:cNvPr id="38" name="Rectangle 37"/>
            <p:cNvSpPr/>
            <p:nvPr/>
          </p:nvSpPr>
          <p:spPr>
            <a:xfrm>
              <a:off x="9674798" y="2103009"/>
              <a:ext cx="1949785" cy="8478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r>
                <a:rPr lang="en-US" sz="1100" dirty="0"/>
                <a:t>Digital Twin </a:t>
              </a:r>
            </a:p>
            <a:p>
              <a:r>
                <a:rPr lang="en-US" sz="1100" dirty="0"/>
                <a:t>Machining</a:t>
              </a:r>
            </a:p>
            <a:p>
              <a:r>
                <a:rPr lang="en-US" sz="1100" dirty="0"/>
                <a:t>HUB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0472406" y="2136491"/>
              <a:ext cx="1094943" cy="743346"/>
              <a:chOff x="10703746" y="2785819"/>
              <a:chExt cx="1094943" cy="743346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9"/>
              <a:srcRect l="3056" t="22239" r="59914" b="43115"/>
              <a:stretch/>
            </p:blipFill>
            <p:spPr>
              <a:xfrm>
                <a:off x="10703746" y="2785819"/>
                <a:ext cx="1094943" cy="74334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11" t="-2901" b="48995"/>
              <a:stretch/>
            </p:blipFill>
            <p:spPr>
              <a:xfrm>
                <a:off x="11459620" y="2866267"/>
                <a:ext cx="315165" cy="43451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13427" y="2840785"/>
                <a:ext cx="111979" cy="50963"/>
              </a:xfrm>
              <a:prstGeom prst="rect">
                <a:avLst/>
              </a:prstGeom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53" y="1670850"/>
            <a:ext cx="458694" cy="2087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545729" y="130151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9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98" y="3716506"/>
            <a:ext cx="9827251" cy="2749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59" y="857352"/>
            <a:ext cx="9859290" cy="27636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7845" y="891763"/>
            <a:ext cx="152638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Tooling </a:t>
            </a:r>
            <a:r>
              <a:rPr lang="sv-SE" sz="1200" dirty="0" err="1">
                <a:solidFill>
                  <a:schemeClr val="bg1"/>
                </a:solidFill>
              </a:rPr>
              <a:t>ideas</a:t>
            </a:r>
            <a:r>
              <a:rPr lang="sv-SE" sz="1200" dirty="0">
                <a:solidFill>
                  <a:schemeClr val="bg1"/>
                </a:solidFill>
              </a:rPr>
              <a:t>:</a:t>
            </a:r>
          </a:p>
          <a:p>
            <a:r>
              <a:rPr lang="sv-SE" sz="1200" dirty="0">
                <a:solidFill>
                  <a:schemeClr val="bg1"/>
                </a:solidFill>
              </a:rPr>
              <a:t>-RAL90 DC=40 RE=4 ?</a:t>
            </a:r>
          </a:p>
          <a:p>
            <a:r>
              <a:rPr lang="sv-SE" sz="1200">
                <a:solidFill>
                  <a:schemeClr val="bg1"/>
                </a:solidFill>
              </a:rPr>
              <a:t>-solid drill </a:t>
            </a:r>
            <a:r>
              <a:rPr lang="sv-SE" sz="1200" dirty="0">
                <a:solidFill>
                  <a:schemeClr val="bg1"/>
                </a:solidFill>
              </a:rPr>
              <a:t>DC=12.7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9436" y="891763"/>
            <a:ext cx="1721305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Tooling </a:t>
            </a:r>
            <a:r>
              <a:rPr lang="sv-SE" sz="1200" dirty="0" err="1">
                <a:solidFill>
                  <a:schemeClr val="bg1"/>
                </a:solidFill>
              </a:rPr>
              <a:t>ideas</a:t>
            </a:r>
            <a:r>
              <a:rPr lang="sv-SE" sz="1200" dirty="0">
                <a:solidFill>
                  <a:schemeClr val="bg1"/>
                </a:solidFill>
              </a:rPr>
              <a:t>:</a:t>
            </a:r>
          </a:p>
          <a:p>
            <a:r>
              <a:rPr lang="sv-SE" sz="1200" dirty="0">
                <a:solidFill>
                  <a:schemeClr val="bg1"/>
                </a:solidFill>
              </a:rPr>
              <a:t>-RAL90 DC=40 RE=4 ?</a:t>
            </a:r>
          </a:p>
          <a:p>
            <a:r>
              <a:rPr lang="sv-SE" sz="1200" dirty="0">
                <a:solidFill>
                  <a:schemeClr val="bg1"/>
                </a:solidFill>
              </a:rPr>
              <a:t>-solid </a:t>
            </a:r>
            <a:r>
              <a:rPr lang="sv-SE" sz="1200" dirty="0" err="1">
                <a:solidFill>
                  <a:schemeClr val="bg1"/>
                </a:solidFill>
              </a:rPr>
              <a:t>cutter</a:t>
            </a:r>
            <a:r>
              <a:rPr lang="sv-SE" sz="1200" dirty="0">
                <a:solidFill>
                  <a:schemeClr val="bg1"/>
                </a:solidFill>
              </a:rPr>
              <a:t> DC=20 RE=?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107" y="3716506"/>
            <a:ext cx="183511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Tooling </a:t>
            </a:r>
            <a:r>
              <a:rPr lang="sv-SE" sz="1200" dirty="0" err="1">
                <a:solidFill>
                  <a:schemeClr val="bg1"/>
                </a:solidFill>
              </a:rPr>
              <a:t>ideas</a:t>
            </a:r>
            <a:r>
              <a:rPr lang="sv-SE" sz="1200" dirty="0">
                <a:solidFill>
                  <a:schemeClr val="bg1"/>
                </a:solidFill>
              </a:rPr>
              <a:t>:</a:t>
            </a:r>
          </a:p>
          <a:p>
            <a:r>
              <a:rPr lang="sv-SE" sz="1200" dirty="0">
                <a:solidFill>
                  <a:schemeClr val="bg1"/>
                </a:solidFill>
              </a:rPr>
              <a:t>-solid </a:t>
            </a:r>
            <a:r>
              <a:rPr lang="sv-SE" sz="1200" dirty="0" err="1">
                <a:solidFill>
                  <a:schemeClr val="bg1"/>
                </a:solidFill>
              </a:rPr>
              <a:t>cutter</a:t>
            </a:r>
            <a:r>
              <a:rPr lang="sv-SE" sz="1200" dirty="0">
                <a:solidFill>
                  <a:schemeClr val="bg1"/>
                </a:solidFill>
              </a:rPr>
              <a:t> DC=20 RE= ?</a:t>
            </a:r>
          </a:p>
          <a:p>
            <a:r>
              <a:rPr lang="sv-SE" sz="1200" dirty="0">
                <a:solidFill>
                  <a:schemeClr val="bg1"/>
                </a:solidFill>
              </a:rPr>
              <a:t>-solid </a:t>
            </a:r>
            <a:r>
              <a:rPr lang="sv-SE" sz="1200" dirty="0" err="1">
                <a:solidFill>
                  <a:schemeClr val="bg1"/>
                </a:solidFill>
              </a:rPr>
              <a:t>cutter</a:t>
            </a:r>
            <a:r>
              <a:rPr lang="sv-SE" sz="1200" dirty="0">
                <a:solidFill>
                  <a:schemeClr val="bg1"/>
                </a:solidFill>
              </a:rPr>
              <a:t> DC=16 RE=4 ?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4247" y="3716506"/>
            <a:ext cx="183511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Tooling </a:t>
            </a:r>
            <a:r>
              <a:rPr lang="sv-SE" sz="1200" dirty="0" err="1">
                <a:solidFill>
                  <a:schemeClr val="bg1"/>
                </a:solidFill>
              </a:rPr>
              <a:t>ideas</a:t>
            </a:r>
            <a:r>
              <a:rPr lang="sv-SE" sz="1200" dirty="0">
                <a:solidFill>
                  <a:schemeClr val="bg1"/>
                </a:solidFill>
              </a:rPr>
              <a:t>:</a:t>
            </a:r>
          </a:p>
          <a:p>
            <a:r>
              <a:rPr lang="sv-SE" sz="1200" dirty="0">
                <a:solidFill>
                  <a:schemeClr val="bg1"/>
                </a:solidFill>
              </a:rPr>
              <a:t>-solid </a:t>
            </a:r>
            <a:r>
              <a:rPr lang="sv-SE" sz="1200" dirty="0" err="1">
                <a:solidFill>
                  <a:schemeClr val="bg1"/>
                </a:solidFill>
              </a:rPr>
              <a:t>cutter</a:t>
            </a:r>
            <a:r>
              <a:rPr lang="sv-SE" sz="1200" dirty="0">
                <a:solidFill>
                  <a:schemeClr val="bg1"/>
                </a:solidFill>
              </a:rPr>
              <a:t> DC=16 RE=4 ?</a:t>
            </a:r>
          </a:p>
          <a:p>
            <a:r>
              <a:rPr lang="sv-SE" sz="1200" dirty="0">
                <a:solidFill>
                  <a:schemeClr val="bg1"/>
                </a:solidFill>
              </a:rPr>
              <a:t>-</a:t>
            </a:r>
            <a:r>
              <a:rPr lang="sv-SE" sz="1200" dirty="0" err="1">
                <a:solidFill>
                  <a:schemeClr val="bg1"/>
                </a:solidFill>
              </a:rPr>
              <a:t>tailor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r>
              <a:rPr lang="sv-SE" sz="1200" dirty="0" err="1">
                <a:solidFill>
                  <a:schemeClr val="bg1"/>
                </a:solidFill>
              </a:rPr>
              <a:t>made</a:t>
            </a:r>
            <a:r>
              <a:rPr lang="sv-SE" sz="1200" dirty="0">
                <a:solidFill>
                  <a:schemeClr val="bg1"/>
                </a:solidFill>
              </a:rPr>
              <a:t>?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053128" y="5078362"/>
            <a:ext cx="136308" cy="899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14588" y="4922237"/>
            <a:ext cx="8860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R 4mm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2495" y="470815"/>
            <a:ext cx="748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Tooling for </a:t>
            </a:r>
            <a:r>
              <a:rPr lang="sv-SE" dirty="0" err="1"/>
              <a:t>machine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CAT50 </a:t>
            </a:r>
            <a:r>
              <a:rPr lang="sv-SE" dirty="0" err="1"/>
              <a:t>spindle</a:t>
            </a:r>
            <a:r>
              <a:rPr lang="sv-SE" dirty="0"/>
              <a:t> (DMG-IMTS) and HSK63 (DMG-Boeing)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5859" y="3337381"/>
            <a:ext cx="1718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>
                <a:solidFill>
                  <a:schemeClr val="bg1"/>
                </a:solidFill>
              </a:rPr>
              <a:t>Material: 7075 aluminium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Freeform: Shape 2"/>
          <p:cNvSpPr/>
          <p:nvPr/>
        </p:nvSpPr>
        <p:spPr>
          <a:xfrm>
            <a:off x="8801100" y="4793456"/>
            <a:ext cx="585788" cy="542925"/>
          </a:xfrm>
          <a:custGeom>
            <a:avLst/>
            <a:gdLst>
              <a:gd name="connsiteX0" fmla="*/ 557213 w 585788"/>
              <a:gd name="connsiteY0" fmla="*/ 92869 h 542925"/>
              <a:gd name="connsiteX1" fmla="*/ 521494 w 585788"/>
              <a:gd name="connsiteY1" fmla="*/ 64294 h 542925"/>
              <a:gd name="connsiteX2" fmla="*/ 471488 w 585788"/>
              <a:gd name="connsiteY2" fmla="*/ 50007 h 542925"/>
              <a:gd name="connsiteX3" fmla="*/ 450056 w 585788"/>
              <a:gd name="connsiteY3" fmla="*/ 42863 h 542925"/>
              <a:gd name="connsiteX4" fmla="*/ 385763 w 585788"/>
              <a:gd name="connsiteY4" fmla="*/ 28575 h 542925"/>
              <a:gd name="connsiteX5" fmla="*/ 357188 w 585788"/>
              <a:gd name="connsiteY5" fmla="*/ 14288 h 542925"/>
              <a:gd name="connsiteX6" fmla="*/ 300038 w 585788"/>
              <a:gd name="connsiteY6" fmla="*/ 0 h 542925"/>
              <a:gd name="connsiteX7" fmla="*/ 64294 w 585788"/>
              <a:gd name="connsiteY7" fmla="*/ 7144 h 542925"/>
              <a:gd name="connsiteX8" fmla="*/ 42863 w 585788"/>
              <a:gd name="connsiteY8" fmla="*/ 21432 h 542925"/>
              <a:gd name="connsiteX9" fmla="*/ 21431 w 585788"/>
              <a:gd name="connsiteY9" fmla="*/ 71438 h 542925"/>
              <a:gd name="connsiteX10" fmla="*/ 14288 w 585788"/>
              <a:gd name="connsiteY10" fmla="*/ 100013 h 542925"/>
              <a:gd name="connsiteX11" fmla="*/ 0 w 585788"/>
              <a:gd name="connsiteY11" fmla="*/ 128588 h 542925"/>
              <a:gd name="connsiteX12" fmla="*/ 7144 w 585788"/>
              <a:gd name="connsiteY12" fmla="*/ 307182 h 542925"/>
              <a:gd name="connsiteX13" fmla="*/ 14288 w 585788"/>
              <a:gd name="connsiteY13" fmla="*/ 328613 h 542925"/>
              <a:gd name="connsiteX14" fmla="*/ 42863 w 585788"/>
              <a:gd name="connsiteY14" fmla="*/ 378619 h 542925"/>
              <a:gd name="connsiteX15" fmla="*/ 57150 w 585788"/>
              <a:gd name="connsiteY15" fmla="*/ 407194 h 542925"/>
              <a:gd name="connsiteX16" fmla="*/ 64294 w 585788"/>
              <a:gd name="connsiteY16" fmla="*/ 428625 h 542925"/>
              <a:gd name="connsiteX17" fmla="*/ 100013 w 585788"/>
              <a:gd name="connsiteY17" fmla="*/ 478632 h 542925"/>
              <a:gd name="connsiteX18" fmla="*/ 121444 w 585788"/>
              <a:gd name="connsiteY18" fmla="*/ 485775 h 542925"/>
              <a:gd name="connsiteX19" fmla="*/ 164306 w 585788"/>
              <a:gd name="connsiteY19" fmla="*/ 514350 h 542925"/>
              <a:gd name="connsiteX20" fmla="*/ 192881 w 585788"/>
              <a:gd name="connsiteY20" fmla="*/ 521494 h 542925"/>
              <a:gd name="connsiteX21" fmla="*/ 228600 w 585788"/>
              <a:gd name="connsiteY21" fmla="*/ 535782 h 542925"/>
              <a:gd name="connsiteX22" fmla="*/ 250031 w 585788"/>
              <a:gd name="connsiteY22" fmla="*/ 542925 h 542925"/>
              <a:gd name="connsiteX23" fmla="*/ 400050 w 585788"/>
              <a:gd name="connsiteY23" fmla="*/ 535782 h 542925"/>
              <a:gd name="connsiteX24" fmla="*/ 421481 w 585788"/>
              <a:gd name="connsiteY24" fmla="*/ 528638 h 542925"/>
              <a:gd name="connsiteX25" fmla="*/ 457200 w 585788"/>
              <a:gd name="connsiteY25" fmla="*/ 521494 h 542925"/>
              <a:gd name="connsiteX26" fmla="*/ 500063 w 585788"/>
              <a:gd name="connsiteY26" fmla="*/ 507207 h 542925"/>
              <a:gd name="connsiteX27" fmla="*/ 528638 w 585788"/>
              <a:gd name="connsiteY27" fmla="*/ 485775 h 542925"/>
              <a:gd name="connsiteX28" fmla="*/ 550069 w 585788"/>
              <a:gd name="connsiteY28" fmla="*/ 478632 h 542925"/>
              <a:gd name="connsiteX29" fmla="*/ 564356 w 585788"/>
              <a:gd name="connsiteY29" fmla="*/ 457200 h 542925"/>
              <a:gd name="connsiteX30" fmla="*/ 585788 w 585788"/>
              <a:gd name="connsiteY30" fmla="*/ 400050 h 542925"/>
              <a:gd name="connsiteX31" fmla="*/ 578644 w 585788"/>
              <a:gd name="connsiteY31" fmla="*/ 164307 h 542925"/>
              <a:gd name="connsiteX32" fmla="*/ 564356 w 585788"/>
              <a:gd name="connsiteY32" fmla="*/ 107157 h 542925"/>
              <a:gd name="connsiteX33" fmla="*/ 557213 w 585788"/>
              <a:gd name="connsiteY33" fmla="*/ 92869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5788" h="542925">
                <a:moveTo>
                  <a:pt x="557213" y="92869"/>
                </a:moveTo>
                <a:cubicBezTo>
                  <a:pt x="550069" y="85725"/>
                  <a:pt x="534424" y="72375"/>
                  <a:pt x="521494" y="64294"/>
                </a:cubicBezTo>
                <a:cubicBezTo>
                  <a:pt x="514279" y="59785"/>
                  <a:pt x="476689" y="51493"/>
                  <a:pt x="471488" y="50007"/>
                </a:cubicBezTo>
                <a:cubicBezTo>
                  <a:pt x="464247" y="47938"/>
                  <a:pt x="457297" y="44932"/>
                  <a:pt x="450056" y="42863"/>
                </a:cubicBezTo>
                <a:cubicBezTo>
                  <a:pt x="426516" y="36137"/>
                  <a:pt x="410315" y="33486"/>
                  <a:pt x="385763" y="28575"/>
                </a:cubicBezTo>
                <a:cubicBezTo>
                  <a:pt x="376238" y="23813"/>
                  <a:pt x="367291" y="17656"/>
                  <a:pt x="357188" y="14288"/>
                </a:cubicBezTo>
                <a:cubicBezTo>
                  <a:pt x="338559" y="8078"/>
                  <a:pt x="300038" y="0"/>
                  <a:pt x="300038" y="0"/>
                </a:cubicBezTo>
                <a:cubicBezTo>
                  <a:pt x="221457" y="2381"/>
                  <a:pt x="142640" y="615"/>
                  <a:pt x="64294" y="7144"/>
                </a:cubicBezTo>
                <a:cubicBezTo>
                  <a:pt x="55738" y="7857"/>
                  <a:pt x="48359" y="14836"/>
                  <a:pt x="42863" y="21432"/>
                </a:cubicBezTo>
                <a:cubicBezTo>
                  <a:pt x="34581" y="31371"/>
                  <a:pt x="25315" y="57844"/>
                  <a:pt x="21431" y="71438"/>
                </a:cubicBezTo>
                <a:cubicBezTo>
                  <a:pt x="18734" y="80878"/>
                  <a:pt x="17735" y="90820"/>
                  <a:pt x="14288" y="100013"/>
                </a:cubicBezTo>
                <a:cubicBezTo>
                  <a:pt x="10549" y="109984"/>
                  <a:pt x="4763" y="119063"/>
                  <a:pt x="0" y="128588"/>
                </a:cubicBezTo>
                <a:cubicBezTo>
                  <a:pt x="2381" y="188119"/>
                  <a:pt x="2899" y="247754"/>
                  <a:pt x="7144" y="307182"/>
                </a:cubicBezTo>
                <a:cubicBezTo>
                  <a:pt x="7681" y="314693"/>
                  <a:pt x="11322" y="321692"/>
                  <a:pt x="14288" y="328613"/>
                </a:cubicBezTo>
                <a:cubicBezTo>
                  <a:pt x="32796" y="371799"/>
                  <a:pt x="22360" y="342739"/>
                  <a:pt x="42863" y="378619"/>
                </a:cubicBezTo>
                <a:cubicBezTo>
                  <a:pt x="48147" y="387865"/>
                  <a:pt x="52955" y="397406"/>
                  <a:pt x="57150" y="407194"/>
                </a:cubicBezTo>
                <a:cubicBezTo>
                  <a:pt x="60116" y="414115"/>
                  <a:pt x="60926" y="421890"/>
                  <a:pt x="64294" y="428625"/>
                </a:cubicBezTo>
                <a:cubicBezTo>
                  <a:pt x="68019" y="436074"/>
                  <a:pt x="97235" y="476317"/>
                  <a:pt x="100013" y="478632"/>
                </a:cubicBezTo>
                <a:cubicBezTo>
                  <a:pt x="105798" y="483453"/>
                  <a:pt x="114300" y="483394"/>
                  <a:pt x="121444" y="485775"/>
                </a:cubicBezTo>
                <a:cubicBezTo>
                  <a:pt x="135731" y="495300"/>
                  <a:pt x="147647" y="510185"/>
                  <a:pt x="164306" y="514350"/>
                </a:cubicBezTo>
                <a:cubicBezTo>
                  <a:pt x="173831" y="516731"/>
                  <a:pt x="183567" y="518389"/>
                  <a:pt x="192881" y="521494"/>
                </a:cubicBezTo>
                <a:cubicBezTo>
                  <a:pt x="205046" y="525549"/>
                  <a:pt x="216593" y="531279"/>
                  <a:pt x="228600" y="535782"/>
                </a:cubicBezTo>
                <a:cubicBezTo>
                  <a:pt x="235651" y="538426"/>
                  <a:pt x="242887" y="540544"/>
                  <a:pt x="250031" y="542925"/>
                </a:cubicBezTo>
                <a:cubicBezTo>
                  <a:pt x="300037" y="540544"/>
                  <a:pt x="350160" y="539939"/>
                  <a:pt x="400050" y="535782"/>
                </a:cubicBezTo>
                <a:cubicBezTo>
                  <a:pt x="407554" y="535157"/>
                  <a:pt x="414176" y="530464"/>
                  <a:pt x="421481" y="528638"/>
                </a:cubicBezTo>
                <a:cubicBezTo>
                  <a:pt x="433261" y="525693"/>
                  <a:pt x="445486" y="524689"/>
                  <a:pt x="457200" y="521494"/>
                </a:cubicBezTo>
                <a:cubicBezTo>
                  <a:pt x="471730" y="517531"/>
                  <a:pt x="500063" y="507207"/>
                  <a:pt x="500063" y="507207"/>
                </a:cubicBezTo>
                <a:cubicBezTo>
                  <a:pt x="509588" y="500063"/>
                  <a:pt x="518300" y="491682"/>
                  <a:pt x="528638" y="485775"/>
                </a:cubicBezTo>
                <a:cubicBezTo>
                  <a:pt x="535176" y="482039"/>
                  <a:pt x="544189" y="483336"/>
                  <a:pt x="550069" y="478632"/>
                </a:cubicBezTo>
                <a:cubicBezTo>
                  <a:pt x="556773" y="473268"/>
                  <a:pt x="560096" y="464655"/>
                  <a:pt x="564356" y="457200"/>
                </a:cubicBezTo>
                <a:cubicBezTo>
                  <a:pt x="580960" y="428142"/>
                  <a:pt x="577974" y="431305"/>
                  <a:pt x="585788" y="400050"/>
                </a:cubicBezTo>
                <a:cubicBezTo>
                  <a:pt x="583407" y="321469"/>
                  <a:pt x="582776" y="242815"/>
                  <a:pt x="578644" y="164307"/>
                </a:cubicBezTo>
                <a:cubicBezTo>
                  <a:pt x="578438" y="160390"/>
                  <a:pt x="570121" y="115805"/>
                  <a:pt x="564356" y="107157"/>
                </a:cubicBezTo>
                <a:cubicBezTo>
                  <a:pt x="563035" y="105176"/>
                  <a:pt x="564357" y="100013"/>
                  <a:pt x="557213" y="9286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8201" y="5336381"/>
            <a:ext cx="257059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u="sng" dirty="0" err="1">
                <a:solidFill>
                  <a:srgbClr val="FF0000"/>
                </a:solidFill>
              </a:rPr>
              <a:t>Question</a:t>
            </a:r>
            <a:r>
              <a:rPr lang="sv-SE" sz="1200" u="sng" dirty="0">
                <a:solidFill>
                  <a:srgbClr val="FF0000"/>
                </a:solidFill>
              </a:rPr>
              <a:t> to Digital </a:t>
            </a:r>
            <a:r>
              <a:rPr lang="sv-SE" sz="1200" u="sng" dirty="0" err="1">
                <a:solidFill>
                  <a:srgbClr val="FF0000"/>
                </a:solidFill>
              </a:rPr>
              <a:t>Mfg</a:t>
            </a:r>
            <a:r>
              <a:rPr lang="sv-SE" sz="1200" u="sng" dirty="0">
                <a:solidFill>
                  <a:srgbClr val="FF0000"/>
                </a:solidFill>
              </a:rPr>
              <a:t> Team:</a:t>
            </a:r>
          </a:p>
          <a:p>
            <a:r>
              <a:rPr lang="sv-SE" sz="1200" dirty="0" err="1">
                <a:solidFill>
                  <a:srgbClr val="FF0000"/>
                </a:solidFill>
              </a:rPr>
              <a:t>Would</a:t>
            </a:r>
            <a:r>
              <a:rPr lang="sv-SE" sz="1200" dirty="0">
                <a:solidFill>
                  <a:srgbClr val="FF0000"/>
                </a:solidFill>
              </a:rPr>
              <a:t> it be </a:t>
            </a:r>
            <a:r>
              <a:rPr lang="sv-SE" sz="1200" dirty="0" err="1">
                <a:solidFill>
                  <a:srgbClr val="FF0000"/>
                </a:solidFill>
              </a:rPr>
              <a:t>possible</a:t>
            </a:r>
            <a:r>
              <a:rPr lang="sv-SE" sz="1200" dirty="0">
                <a:solidFill>
                  <a:srgbClr val="FF0000"/>
                </a:solidFill>
              </a:rPr>
              <a:t> to set </a:t>
            </a:r>
          </a:p>
          <a:p>
            <a:r>
              <a:rPr lang="sv-SE" sz="1200" dirty="0" err="1">
                <a:solidFill>
                  <a:srgbClr val="FF0000"/>
                </a:solidFill>
              </a:rPr>
              <a:t>wide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shoulder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tolerance</a:t>
            </a:r>
            <a:r>
              <a:rPr lang="sv-SE" sz="1200" dirty="0">
                <a:solidFill>
                  <a:srgbClr val="FF0000"/>
                </a:solidFill>
              </a:rPr>
              <a:t>, </a:t>
            </a:r>
          </a:p>
          <a:p>
            <a:r>
              <a:rPr lang="sv-SE" sz="1200" dirty="0" err="1">
                <a:solidFill>
                  <a:srgbClr val="FF0000"/>
                </a:solidFill>
              </a:rPr>
              <a:t>say</a:t>
            </a:r>
            <a:r>
              <a:rPr lang="sv-SE" sz="1200" dirty="0">
                <a:solidFill>
                  <a:srgbClr val="FF0000"/>
                </a:solidFill>
              </a:rPr>
              <a:t> 1.9&lt;R&lt;4.1 mm?</a:t>
            </a:r>
          </a:p>
          <a:p>
            <a:r>
              <a:rPr lang="sv-SE" sz="1200" dirty="0" err="1">
                <a:solidFill>
                  <a:srgbClr val="FF0000"/>
                </a:solidFill>
              </a:rPr>
              <a:t>This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will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simplify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tool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availability</a:t>
            </a:r>
            <a:r>
              <a:rPr lang="sv-SE" sz="1200" dirty="0">
                <a:solidFill>
                  <a:srgbClr val="FF0000"/>
                </a:solidFill>
              </a:rPr>
              <a:t>, </a:t>
            </a:r>
          </a:p>
          <a:p>
            <a:r>
              <a:rPr lang="sv-SE" sz="1200" dirty="0" err="1">
                <a:solidFill>
                  <a:srgbClr val="FF0000"/>
                </a:solidFill>
              </a:rPr>
              <a:t>since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we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don’t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have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much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time</a:t>
            </a:r>
            <a:r>
              <a:rPr lang="sv-SE" sz="1200" dirty="0">
                <a:solidFill>
                  <a:srgbClr val="FF0000"/>
                </a:solidFill>
              </a:rPr>
              <a:t> to </a:t>
            </a:r>
            <a:r>
              <a:rPr lang="sv-SE" sz="1200" dirty="0" err="1">
                <a:solidFill>
                  <a:srgbClr val="FF0000"/>
                </a:solidFill>
              </a:rPr>
              <a:t>wait</a:t>
            </a:r>
            <a:r>
              <a:rPr lang="sv-SE" sz="1200" dirty="0">
                <a:solidFill>
                  <a:srgbClr val="FF0000"/>
                </a:solidFill>
              </a:rPr>
              <a:t> for </a:t>
            </a:r>
            <a:r>
              <a:rPr lang="sv-SE" sz="1200" dirty="0" err="1">
                <a:solidFill>
                  <a:srgbClr val="FF0000"/>
                </a:solidFill>
              </a:rPr>
              <a:t>custom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err="1">
                <a:solidFill>
                  <a:srgbClr val="FF0000"/>
                </a:solidFill>
              </a:rPr>
              <a:t>deliveries</a:t>
            </a:r>
            <a:r>
              <a:rPr lang="sv-SE" sz="1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36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Demonstration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3579019"/>
            <a:ext cx="5181600" cy="2597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u="sng" dirty="0" err="1">
                <a:solidFill>
                  <a:schemeClr val="bg2">
                    <a:lumMod val="50000"/>
                  </a:schemeClr>
                </a:solidFill>
              </a:rPr>
              <a:t>Previous</a:t>
            </a:r>
            <a:r>
              <a:rPr lang="sv-SE" sz="2400" u="sng" dirty="0">
                <a:solidFill>
                  <a:schemeClr val="bg2">
                    <a:lumMod val="50000"/>
                  </a:schemeClr>
                </a:solidFill>
              </a:rPr>
              <a:t> demonstration</a:t>
            </a:r>
          </a:p>
          <a:p>
            <a:r>
              <a:rPr lang="sv-SE" sz="2000" dirty="0">
                <a:solidFill>
                  <a:schemeClr val="bg2">
                    <a:lumMod val="50000"/>
                  </a:schemeClr>
                </a:solidFill>
              </a:rPr>
              <a:t>DC=40mm RE=4mm </a:t>
            </a:r>
            <a:r>
              <a:rPr lang="sv-SE" sz="2000" dirty="0" err="1">
                <a:solidFill>
                  <a:schemeClr val="bg2">
                    <a:lumMod val="50000"/>
                  </a:schemeClr>
                </a:solidFill>
              </a:rPr>
              <a:t>indexable</a:t>
            </a:r>
            <a:r>
              <a:rPr lang="sv-S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2">
                    <a:lumMod val="50000"/>
                  </a:schemeClr>
                </a:solidFill>
              </a:rPr>
              <a:t>milling</a:t>
            </a:r>
            <a:r>
              <a:rPr lang="sv-S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2">
                    <a:lumMod val="50000"/>
                  </a:schemeClr>
                </a:solidFill>
              </a:rPr>
              <a:t>cutter</a:t>
            </a:r>
            <a:endParaRPr lang="sv-SE" sz="20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CoroMill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R790</a:t>
            </a:r>
          </a:p>
          <a:p>
            <a:r>
              <a:rPr lang="sv-SE" sz="2000" dirty="0">
                <a:solidFill>
                  <a:schemeClr val="bg2">
                    <a:lumMod val="50000"/>
                  </a:schemeClr>
                </a:solidFill>
              </a:rPr>
              <a:t>DC=20mm RE=4mm solid </a:t>
            </a:r>
            <a:r>
              <a:rPr lang="sv-SE" sz="2000" dirty="0" err="1">
                <a:solidFill>
                  <a:schemeClr val="bg2">
                    <a:lumMod val="50000"/>
                  </a:schemeClr>
                </a:solidFill>
              </a:rPr>
              <a:t>milling</a:t>
            </a:r>
            <a:r>
              <a:rPr lang="sv-S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2">
                    <a:lumMod val="50000"/>
                  </a:schemeClr>
                </a:solidFill>
              </a:rPr>
              <a:t>cutter</a:t>
            </a:r>
            <a:endParaRPr lang="sv-SE" sz="20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sv-SE" sz="1600" dirty="0" err="1">
                <a:solidFill>
                  <a:schemeClr val="bg2">
                    <a:lumMod val="50000"/>
                  </a:schemeClr>
                </a:solidFill>
              </a:rPr>
              <a:t>Two</a:t>
            </a:r>
            <a:r>
              <a:rPr lang="sv-S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600" dirty="0" err="1">
                <a:solidFill>
                  <a:schemeClr val="bg2">
                    <a:lumMod val="50000"/>
                  </a:schemeClr>
                </a:solidFill>
              </a:rPr>
              <a:t>fluted</a:t>
            </a:r>
            <a:r>
              <a:rPr lang="sv-S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600" dirty="0" err="1">
                <a:solidFill>
                  <a:schemeClr val="bg2">
                    <a:lumMod val="50000"/>
                  </a:schemeClr>
                </a:solidFill>
              </a:rPr>
              <a:t>CoroMill</a:t>
            </a:r>
            <a:r>
              <a:rPr lang="sv-S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600" dirty="0" err="1">
                <a:solidFill>
                  <a:schemeClr val="bg2">
                    <a:lumMod val="50000"/>
                  </a:schemeClr>
                </a:solidFill>
              </a:rPr>
              <a:t>Plura</a:t>
            </a:r>
            <a:endParaRPr lang="sv-SE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v-SE" sz="2000" dirty="0">
                <a:solidFill>
                  <a:schemeClr val="bg2">
                    <a:lumMod val="50000"/>
                  </a:schemeClr>
                </a:solidFill>
              </a:rPr>
              <a:t>DC=16mm RE=4mm solid </a:t>
            </a:r>
            <a:r>
              <a:rPr lang="sv-SE" sz="2000" dirty="0" err="1">
                <a:solidFill>
                  <a:schemeClr val="bg2">
                    <a:lumMod val="50000"/>
                  </a:schemeClr>
                </a:solidFill>
              </a:rPr>
              <a:t>milling</a:t>
            </a:r>
            <a:r>
              <a:rPr lang="sv-S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2">
                    <a:lumMod val="50000"/>
                  </a:schemeClr>
                </a:solidFill>
              </a:rPr>
              <a:t>cutter</a:t>
            </a:r>
            <a:endParaRPr lang="sv-SE" sz="20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sv-SE" sz="1600" dirty="0" err="1">
                <a:solidFill>
                  <a:schemeClr val="bg2">
                    <a:lumMod val="50000"/>
                  </a:schemeClr>
                </a:solidFill>
              </a:rPr>
              <a:t>Two</a:t>
            </a:r>
            <a:r>
              <a:rPr lang="sv-S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600" dirty="0" err="1">
                <a:solidFill>
                  <a:schemeClr val="bg2">
                    <a:lumMod val="50000"/>
                  </a:schemeClr>
                </a:solidFill>
              </a:rPr>
              <a:t>fluted</a:t>
            </a:r>
            <a:r>
              <a:rPr lang="sv-S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600" dirty="0" err="1">
                <a:solidFill>
                  <a:schemeClr val="bg2">
                    <a:lumMod val="50000"/>
                  </a:schemeClr>
                </a:solidFill>
              </a:rPr>
              <a:t>CoroMill</a:t>
            </a:r>
            <a:r>
              <a:rPr lang="sv-S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1600" dirty="0" err="1">
                <a:solidFill>
                  <a:schemeClr val="bg2">
                    <a:lumMod val="50000"/>
                  </a:schemeClr>
                </a:solidFill>
              </a:rPr>
              <a:t>Plura</a:t>
            </a:r>
            <a:endParaRPr lang="sv-SE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3579019"/>
            <a:ext cx="5181600" cy="2597944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2400" u="sng" dirty="0" err="1"/>
              <a:t>Current</a:t>
            </a:r>
            <a:r>
              <a:rPr lang="sv-SE" sz="2400" u="sng" dirty="0"/>
              <a:t> IMTS demonstration</a:t>
            </a:r>
          </a:p>
          <a:p>
            <a:r>
              <a:rPr lang="sv-SE" sz="2000" dirty="0"/>
              <a:t>DC=40mm RE=4mm </a:t>
            </a:r>
            <a:r>
              <a:rPr lang="sv-SE" sz="2000" dirty="0" err="1"/>
              <a:t>indexable</a:t>
            </a:r>
            <a:r>
              <a:rPr lang="sv-SE" sz="2000" dirty="0"/>
              <a:t> </a:t>
            </a:r>
            <a:r>
              <a:rPr lang="sv-SE" sz="2000" dirty="0" err="1"/>
              <a:t>milling</a:t>
            </a:r>
            <a:r>
              <a:rPr lang="sv-SE" sz="2000" dirty="0"/>
              <a:t> </a:t>
            </a:r>
            <a:r>
              <a:rPr lang="sv-SE" sz="2000" dirty="0" err="1"/>
              <a:t>cutter</a:t>
            </a:r>
            <a:endParaRPr lang="sv-SE" sz="2000" dirty="0"/>
          </a:p>
          <a:p>
            <a:pPr lvl="1"/>
            <a:r>
              <a:rPr lang="en-US" sz="1600" dirty="0"/>
              <a:t>RAL90</a:t>
            </a:r>
          </a:p>
          <a:p>
            <a:r>
              <a:rPr lang="sv-SE" sz="2000" dirty="0"/>
              <a:t>DC=20mm RE=?mm solid </a:t>
            </a:r>
            <a:r>
              <a:rPr lang="sv-SE" sz="2000" dirty="0" err="1"/>
              <a:t>milling</a:t>
            </a:r>
            <a:r>
              <a:rPr lang="sv-SE" sz="2000" dirty="0"/>
              <a:t> </a:t>
            </a:r>
            <a:r>
              <a:rPr lang="sv-SE" sz="2000" dirty="0" err="1"/>
              <a:t>cutter</a:t>
            </a:r>
            <a:endParaRPr lang="sv-SE" sz="2000" dirty="0"/>
          </a:p>
          <a:p>
            <a:pPr lvl="1"/>
            <a:r>
              <a:rPr lang="sv-SE" sz="1600" dirty="0"/>
              <a:t>Three? </a:t>
            </a:r>
            <a:r>
              <a:rPr lang="sv-SE" sz="1600" dirty="0" err="1"/>
              <a:t>fluted</a:t>
            </a:r>
            <a:r>
              <a:rPr lang="sv-SE" sz="1600" dirty="0"/>
              <a:t> </a:t>
            </a:r>
            <a:r>
              <a:rPr lang="sv-SE" sz="1600" dirty="0" err="1"/>
              <a:t>CoroMill</a:t>
            </a:r>
            <a:r>
              <a:rPr lang="sv-SE" sz="1600" dirty="0"/>
              <a:t> </a:t>
            </a:r>
            <a:r>
              <a:rPr lang="sv-SE" sz="1600" dirty="0" err="1"/>
              <a:t>Plura</a:t>
            </a:r>
            <a:endParaRPr lang="sv-SE" sz="1600" dirty="0"/>
          </a:p>
          <a:p>
            <a:r>
              <a:rPr lang="sv-SE" sz="2000" dirty="0"/>
              <a:t>DC=16mm RE=?mm solid </a:t>
            </a:r>
            <a:r>
              <a:rPr lang="sv-SE" sz="2000" dirty="0" err="1"/>
              <a:t>milling</a:t>
            </a:r>
            <a:r>
              <a:rPr lang="sv-SE" sz="2000" dirty="0"/>
              <a:t> </a:t>
            </a:r>
            <a:r>
              <a:rPr lang="sv-SE" sz="2000" dirty="0" err="1"/>
              <a:t>cutter</a:t>
            </a:r>
            <a:endParaRPr lang="sv-SE" sz="2000" dirty="0"/>
          </a:p>
          <a:p>
            <a:pPr lvl="1"/>
            <a:r>
              <a:rPr lang="sv-SE" sz="1600" dirty="0"/>
              <a:t>Three? </a:t>
            </a:r>
            <a:r>
              <a:rPr lang="sv-SE" sz="1600" dirty="0" err="1"/>
              <a:t>fluted</a:t>
            </a:r>
            <a:r>
              <a:rPr lang="sv-SE" sz="1600" dirty="0"/>
              <a:t> </a:t>
            </a:r>
            <a:r>
              <a:rPr lang="sv-SE" sz="1600" dirty="0" err="1"/>
              <a:t>CoroMill</a:t>
            </a:r>
            <a:r>
              <a:rPr lang="sv-SE" sz="1600" dirty="0"/>
              <a:t> </a:t>
            </a:r>
            <a:r>
              <a:rPr lang="sv-SE" sz="1600" dirty="0" err="1"/>
              <a:t>Plura</a:t>
            </a:r>
            <a:endParaRPr lang="sv-SE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29155" b="12778"/>
          <a:stretch/>
        </p:blipFill>
        <p:spPr>
          <a:xfrm>
            <a:off x="900112" y="1307306"/>
            <a:ext cx="4731543" cy="2207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442" y="1246305"/>
            <a:ext cx="2828571" cy="187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70181" y="2776806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/>
              <a:t>RAL90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4619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operation planning –</a:t>
            </a:r>
            <a:r>
              <a:rPr lang="sv-SE" dirty="0" err="1"/>
              <a:t>first</a:t>
            </a:r>
            <a:r>
              <a:rPr lang="sv-SE" dirty="0"/>
              <a:t> meeting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Stage1 (3-axis </a:t>
            </a:r>
            <a:r>
              <a:rPr lang="sv-SE" sz="2400" dirty="0" err="1"/>
              <a:t>roughing</a:t>
            </a:r>
            <a:r>
              <a:rPr lang="sv-SE" sz="2400" dirty="0"/>
              <a:t>).</a:t>
            </a:r>
          </a:p>
          <a:p>
            <a:pPr lvl="1"/>
            <a:r>
              <a:rPr lang="sv-SE" sz="2000" dirty="0"/>
              <a:t>Tooling: </a:t>
            </a:r>
            <a:r>
              <a:rPr lang="en-US" sz="2000" dirty="0"/>
              <a:t>RAL90-040HA06L-16H with </a:t>
            </a:r>
            <a:r>
              <a:rPr lang="pt-BR" sz="2000" dirty="0"/>
              <a:t>KPHT 15 04 40 FR-CM H13A </a:t>
            </a:r>
            <a:r>
              <a:rPr lang="pt-BR" sz="2000" dirty="0" err="1"/>
              <a:t>inserts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12.7mm </a:t>
            </a:r>
            <a:r>
              <a:rPr lang="pt-BR" sz="2000" dirty="0" err="1"/>
              <a:t>drill</a:t>
            </a:r>
            <a:r>
              <a:rPr lang="pt-BR" sz="2000" dirty="0"/>
              <a:t> 854.1-1270-05-A0 N20C </a:t>
            </a:r>
            <a:r>
              <a:rPr lang="pt-BR" sz="2000" dirty="0" err="1"/>
              <a:t>or</a:t>
            </a:r>
            <a:r>
              <a:rPr lang="pt-BR" sz="2000" dirty="0"/>
              <a:t> similar</a:t>
            </a:r>
          </a:p>
          <a:p>
            <a:pPr lvl="1"/>
            <a:r>
              <a:rPr lang="pt-BR" sz="2000" dirty="0" err="1"/>
              <a:t>Machining</a:t>
            </a:r>
            <a:r>
              <a:rPr lang="pt-BR" sz="2000" dirty="0"/>
              <a:t> </a:t>
            </a:r>
            <a:r>
              <a:rPr lang="pt-BR" sz="2000" dirty="0" err="1"/>
              <a:t>strategy</a:t>
            </a:r>
            <a:r>
              <a:rPr lang="pt-BR" sz="2000" dirty="0"/>
              <a:t>: </a:t>
            </a:r>
            <a:r>
              <a:rPr lang="pt-BR" sz="2000" dirty="0" err="1"/>
              <a:t>tbd</a:t>
            </a:r>
            <a:endParaRPr lang="pt-BR" sz="2000" dirty="0"/>
          </a:p>
          <a:p>
            <a:r>
              <a:rPr lang="pt-BR" sz="2400" dirty="0"/>
              <a:t>Stage2 (3-axis </a:t>
            </a:r>
            <a:r>
              <a:rPr lang="pt-BR" sz="2400" dirty="0" err="1"/>
              <a:t>roughing</a:t>
            </a:r>
            <a:r>
              <a:rPr lang="pt-BR" sz="2400" dirty="0"/>
              <a:t>).</a:t>
            </a:r>
            <a:endParaRPr lang="sv-SE" sz="2400" dirty="0"/>
          </a:p>
          <a:p>
            <a:pPr lvl="1"/>
            <a:r>
              <a:rPr lang="sv-SE" sz="2000" dirty="0" err="1"/>
              <a:t>Continue</a:t>
            </a:r>
            <a:r>
              <a:rPr lang="sv-SE" sz="2000" dirty="0"/>
              <a:t> to </a:t>
            </a:r>
            <a:r>
              <a:rPr lang="sv-SE" sz="2000" dirty="0" err="1"/>
              <a:t>use</a:t>
            </a:r>
            <a:r>
              <a:rPr lang="sv-SE" sz="2000" dirty="0"/>
              <a:t> </a:t>
            </a:r>
            <a:r>
              <a:rPr lang="en-US" sz="2000" dirty="0"/>
              <a:t>RAL90-040HA06L-16H to get closer to stage2. Then use proper solid tool to finish stage2. I guess no need to produce shoulder radius at this stage.</a:t>
            </a:r>
          </a:p>
          <a:p>
            <a:pPr lvl="1"/>
            <a:r>
              <a:rPr lang="sv-SE" sz="2000" dirty="0" err="1"/>
              <a:t>Additional</a:t>
            </a:r>
            <a:r>
              <a:rPr lang="sv-SE" sz="2000" dirty="0"/>
              <a:t> </a:t>
            </a:r>
            <a:r>
              <a:rPr lang="sv-SE" sz="2000" dirty="0" err="1"/>
              <a:t>tooling</a:t>
            </a:r>
            <a:r>
              <a:rPr lang="sv-SE" sz="2000" dirty="0"/>
              <a:t>: 2S221-2000-250-NG H10F</a:t>
            </a:r>
          </a:p>
          <a:p>
            <a:pPr lvl="1"/>
            <a:r>
              <a:rPr lang="pt-BR" sz="2000" dirty="0" err="1"/>
              <a:t>Machining</a:t>
            </a:r>
            <a:r>
              <a:rPr lang="pt-BR" sz="2000" dirty="0"/>
              <a:t> </a:t>
            </a:r>
            <a:r>
              <a:rPr lang="pt-BR" sz="2000" dirty="0" err="1"/>
              <a:t>strategy</a:t>
            </a:r>
            <a:r>
              <a:rPr lang="sv-SE" sz="2000" dirty="0"/>
              <a:t>: </a:t>
            </a:r>
            <a:r>
              <a:rPr lang="sv-SE" sz="2000" dirty="0" err="1"/>
              <a:t>tbd</a:t>
            </a:r>
            <a:endParaRPr lang="sv-SE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812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operation planning –</a:t>
            </a:r>
            <a:r>
              <a:rPr lang="sv-SE" dirty="0" err="1"/>
              <a:t>first</a:t>
            </a:r>
            <a:r>
              <a:rPr lang="sv-SE" dirty="0"/>
              <a:t> meeting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Stage3 (5-axis semi finish).</a:t>
            </a:r>
          </a:p>
          <a:p>
            <a:pPr lvl="1"/>
            <a:r>
              <a:rPr lang="sv-SE" sz="2000" dirty="0" err="1"/>
              <a:t>Continue</a:t>
            </a:r>
            <a:r>
              <a:rPr lang="sv-SE" sz="2000" dirty="0"/>
              <a:t> to </a:t>
            </a:r>
            <a:r>
              <a:rPr lang="sv-SE" sz="2000" dirty="0" err="1"/>
              <a:t>use</a:t>
            </a:r>
            <a:r>
              <a:rPr lang="sv-SE" sz="2000" dirty="0"/>
              <a:t> 2S221-2000-250-NG H10F to get </a:t>
            </a:r>
            <a:r>
              <a:rPr lang="sv-SE" sz="2000" dirty="0" err="1"/>
              <a:t>closer</a:t>
            </a:r>
            <a:r>
              <a:rPr lang="sv-SE" sz="2000" dirty="0"/>
              <a:t> to stage3</a:t>
            </a:r>
          </a:p>
          <a:p>
            <a:pPr lvl="1"/>
            <a:r>
              <a:rPr lang="sv-SE" sz="2000" dirty="0" err="1"/>
              <a:t>Additional</a:t>
            </a:r>
            <a:r>
              <a:rPr lang="sv-SE" sz="2000" dirty="0"/>
              <a:t> </a:t>
            </a:r>
            <a:r>
              <a:rPr lang="sv-SE" sz="2000" dirty="0" err="1"/>
              <a:t>tooling</a:t>
            </a:r>
            <a:r>
              <a:rPr lang="sv-SE" sz="2000" dirty="0"/>
              <a:t>: 2S221-1600-200-NG H10F</a:t>
            </a:r>
            <a:endParaRPr lang="pt-BR" sz="2000" dirty="0"/>
          </a:p>
          <a:p>
            <a:pPr lvl="1"/>
            <a:r>
              <a:rPr lang="pt-BR" sz="2000" dirty="0" err="1"/>
              <a:t>Machining</a:t>
            </a:r>
            <a:r>
              <a:rPr lang="pt-BR" sz="2000" dirty="0"/>
              <a:t> </a:t>
            </a:r>
            <a:r>
              <a:rPr lang="pt-BR" sz="2000" dirty="0" err="1"/>
              <a:t>strategy</a:t>
            </a:r>
            <a:r>
              <a:rPr lang="pt-BR" sz="2000" dirty="0"/>
              <a:t>: </a:t>
            </a:r>
            <a:r>
              <a:rPr lang="pt-BR" sz="2000" dirty="0" err="1"/>
              <a:t>tbd</a:t>
            </a:r>
            <a:endParaRPr lang="pt-BR" sz="2000" dirty="0"/>
          </a:p>
          <a:p>
            <a:r>
              <a:rPr lang="pt-BR" sz="2400" dirty="0"/>
              <a:t>Stage4 (5-axis </a:t>
            </a:r>
            <a:r>
              <a:rPr lang="pt-BR" sz="2400" dirty="0" err="1"/>
              <a:t>finishing</a:t>
            </a:r>
            <a:r>
              <a:rPr lang="pt-BR" sz="2400" dirty="0"/>
              <a:t>).</a:t>
            </a:r>
            <a:endParaRPr lang="sv-SE" sz="2400" dirty="0"/>
          </a:p>
          <a:p>
            <a:pPr lvl="1"/>
            <a:r>
              <a:rPr lang="sv-SE" sz="2000" dirty="0" err="1"/>
              <a:t>Continue</a:t>
            </a:r>
            <a:r>
              <a:rPr lang="sv-SE" sz="2000" dirty="0"/>
              <a:t> to </a:t>
            </a:r>
            <a:r>
              <a:rPr lang="sv-SE" sz="2000" dirty="0" err="1"/>
              <a:t>use</a:t>
            </a:r>
            <a:r>
              <a:rPr lang="sv-SE" sz="2000" dirty="0"/>
              <a:t> 2S221-2000-250-NG H10F and/or </a:t>
            </a:r>
            <a:r>
              <a:rPr lang="sv-SE" sz="2000" dirty="0"/>
              <a:t>2S221-1600-200-NG H10F</a:t>
            </a:r>
            <a:r>
              <a:rPr lang="en-US" sz="2000" dirty="0"/>
              <a:t> to get closer to stage4 and to finish stage4. Then use proper solid tool(s) to finish.</a:t>
            </a:r>
          </a:p>
          <a:p>
            <a:pPr lvl="1"/>
            <a:r>
              <a:rPr lang="sv-SE" sz="2000" dirty="0" err="1"/>
              <a:t>Additional</a:t>
            </a:r>
            <a:r>
              <a:rPr lang="sv-SE" sz="2000" dirty="0"/>
              <a:t> </a:t>
            </a:r>
            <a:r>
              <a:rPr lang="sv-SE" sz="2000" dirty="0" err="1"/>
              <a:t>tooling</a:t>
            </a:r>
            <a:r>
              <a:rPr lang="sv-SE" sz="2000" dirty="0"/>
              <a:t>: solid </a:t>
            </a:r>
            <a:r>
              <a:rPr lang="sv-SE" sz="2000" dirty="0" err="1"/>
              <a:t>milling</a:t>
            </a:r>
            <a:r>
              <a:rPr lang="sv-SE" sz="2000" dirty="0"/>
              <a:t> </a:t>
            </a:r>
            <a:r>
              <a:rPr lang="sv-SE" sz="2000" dirty="0" err="1"/>
              <a:t>cutter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4mm corner </a:t>
            </a:r>
            <a:r>
              <a:rPr lang="sv-SE" sz="2000" dirty="0" err="1"/>
              <a:t>radius</a:t>
            </a:r>
            <a:r>
              <a:rPr lang="sv-SE" sz="2000" dirty="0"/>
              <a:t> (</a:t>
            </a:r>
            <a:r>
              <a:rPr lang="sv-SE" sz="2000" dirty="0" err="1"/>
              <a:t>tailor</a:t>
            </a:r>
            <a:r>
              <a:rPr lang="sv-SE" sz="2000" dirty="0"/>
              <a:t> </a:t>
            </a:r>
            <a:r>
              <a:rPr lang="sv-SE" sz="2000" dirty="0" err="1"/>
              <a:t>made</a:t>
            </a:r>
            <a:r>
              <a:rPr lang="sv-SE" sz="2000" dirty="0"/>
              <a:t>?) as </a:t>
            </a:r>
            <a:r>
              <a:rPr lang="sv-SE" sz="2000" dirty="0" err="1"/>
              <a:t>additional</a:t>
            </a:r>
            <a:r>
              <a:rPr lang="sv-SE" sz="2000" dirty="0"/>
              <a:t> </a:t>
            </a:r>
            <a:r>
              <a:rPr lang="sv-SE" sz="2000" dirty="0" err="1"/>
              <a:t>tooling</a:t>
            </a:r>
            <a:r>
              <a:rPr lang="sv-SE" sz="2000" dirty="0"/>
              <a:t> or </a:t>
            </a:r>
            <a:r>
              <a:rPr lang="sv-SE" sz="2000" dirty="0" err="1"/>
              <a:t>substitutes</a:t>
            </a:r>
            <a:r>
              <a:rPr lang="sv-SE" sz="2000" dirty="0"/>
              <a:t> for the 20 and 16mm solid </a:t>
            </a:r>
            <a:r>
              <a:rPr lang="sv-SE" sz="2000" dirty="0" err="1"/>
              <a:t>cutters</a:t>
            </a:r>
            <a:endParaRPr lang="sv-SE" sz="2000" dirty="0"/>
          </a:p>
          <a:p>
            <a:pPr lvl="1"/>
            <a:r>
              <a:rPr lang="pt-BR" sz="2000" dirty="0" err="1"/>
              <a:t>Machining</a:t>
            </a:r>
            <a:r>
              <a:rPr lang="pt-BR" sz="2000" dirty="0"/>
              <a:t> </a:t>
            </a:r>
            <a:r>
              <a:rPr lang="pt-BR" sz="2000" dirty="0" err="1"/>
              <a:t>strategy</a:t>
            </a:r>
            <a:r>
              <a:rPr lang="sv-SE" sz="2000" dirty="0"/>
              <a:t>: </a:t>
            </a:r>
            <a:r>
              <a:rPr lang="sv-SE" sz="2000" dirty="0" err="1"/>
              <a:t>tbd</a:t>
            </a:r>
            <a:endParaRPr lang="sv-SE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049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operation planning –</a:t>
            </a:r>
            <a:r>
              <a:rPr lang="sv-SE" dirty="0" err="1"/>
              <a:t>first</a:t>
            </a:r>
            <a:r>
              <a:rPr lang="sv-SE" dirty="0"/>
              <a:t> meeting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Tool selection – operation planning:</a:t>
            </a:r>
          </a:p>
          <a:p>
            <a:pPr lvl="1"/>
            <a:r>
              <a:rPr lang="en-US" sz="1800" dirty="0"/>
              <a:t>Point in the right direction for tool selection (most urgent)</a:t>
            </a:r>
          </a:p>
          <a:p>
            <a:pPr lvl="1"/>
            <a:r>
              <a:rPr lang="en-US" sz="1800" dirty="0"/>
              <a:t>Machining strategies to use</a:t>
            </a:r>
          </a:p>
          <a:p>
            <a:pPr lvl="1"/>
            <a:r>
              <a:rPr lang="en-US" sz="1800" dirty="0"/>
              <a:t>Tool path generation</a:t>
            </a:r>
          </a:p>
          <a:p>
            <a:pPr lvl="1"/>
            <a:endParaRPr lang="en-US" sz="2000" dirty="0"/>
          </a:p>
          <a:p>
            <a:r>
              <a:rPr lang="en-US" sz="2000" dirty="0"/>
              <a:t>Rough time schedule:</a:t>
            </a:r>
          </a:p>
          <a:p>
            <a:pPr lvl="1"/>
            <a:r>
              <a:rPr lang="en-US" sz="1800" dirty="0"/>
              <a:t>Set up “base-line” machining at Boeing for two conferences</a:t>
            </a:r>
          </a:p>
          <a:p>
            <a:pPr lvl="2"/>
            <a:r>
              <a:rPr lang="en-US" sz="1400" dirty="0" err="1"/>
              <a:t>MTConnect</a:t>
            </a:r>
            <a:r>
              <a:rPr lang="en-US" sz="1400" dirty="0"/>
              <a:t> (mid May)</a:t>
            </a:r>
          </a:p>
          <a:p>
            <a:pPr lvl="2"/>
            <a:r>
              <a:rPr lang="en-US" sz="1400" dirty="0"/>
              <a:t>ISO conference (end of May)</a:t>
            </a:r>
          </a:p>
          <a:p>
            <a:pPr lvl="1"/>
            <a:r>
              <a:rPr lang="en-US" sz="1800" dirty="0"/>
              <a:t>IMTS 2018 “enhancements” of base-line solution</a:t>
            </a:r>
          </a:p>
          <a:p>
            <a:pPr lvl="2"/>
            <a:r>
              <a:rPr lang="en-US" sz="1400" dirty="0"/>
              <a:t>DMG-Mori solution (support via Germany, first meeting on Friday 20/4)</a:t>
            </a:r>
          </a:p>
        </p:txBody>
      </p:sp>
    </p:spTree>
    <p:extLst>
      <p:ext uri="{BB962C8B-B14F-4D97-AF65-F5344CB8AC3E}">
        <p14:creationId xmlns:p14="http://schemas.microsoft.com/office/powerpoint/2010/main" val="243133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470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Digital Twin Machining Demonstration 2018</vt:lpstr>
      <vt:lpstr>PowerPoint Presentation</vt:lpstr>
      <vt:lpstr>Demonstration</vt:lpstr>
      <vt:lpstr>operation planning –first meeting</vt:lpstr>
      <vt:lpstr>operation planning –first meeting</vt:lpstr>
      <vt:lpstr>operation planning –first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Bengt Olsson</dc:creator>
  <cp:lastModifiedBy>Bengt Olsson</cp:lastModifiedBy>
  <cp:revision>39</cp:revision>
  <dcterms:created xsi:type="dcterms:W3CDTF">2018-03-16T13:06:32Z</dcterms:created>
  <dcterms:modified xsi:type="dcterms:W3CDTF">2018-04-20T14:01:16Z</dcterms:modified>
</cp:coreProperties>
</file>