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70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1524" y="-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76200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6200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76200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62000">
              <a:defRPr sz="1000" i="1"/>
            </a:lvl1pPr>
          </a:lstStyle>
          <a:p>
            <a:pPr>
              <a:defRPr/>
            </a:pPr>
            <a:fld id="{C730DDF6-2A6D-4224-91D7-65E61B7B09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5460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10000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76200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6200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76200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62000">
              <a:defRPr sz="1000" i="1"/>
            </a:lvl1pPr>
          </a:lstStyle>
          <a:p>
            <a:pPr>
              <a:defRPr/>
            </a:pPr>
            <a:fld id="{DFAF407E-0FA7-4FC9-8C39-CB6E80F8BB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1700" y="4967288"/>
            <a:ext cx="4967288" cy="471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Cliquez pour modifier les styles de texte du masque</a:t>
            </a:r>
          </a:p>
          <a:p>
            <a:pPr lvl="1"/>
            <a:r>
              <a:rPr lang="en-US" noProof="0"/>
              <a:t>Second niveau</a:t>
            </a:r>
          </a:p>
          <a:p>
            <a:pPr lvl="2"/>
            <a:r>
              <a:rPr lang="en-US" noProof="0"/>
              <a:t>Troisième niveau</a:t>
            </a:r>
          </a:p>
          <a:p>
            <a:pPr lvl="3"/>
            <a:r>
              <a:rPr lang="en-US" noProof="0"/>
              <a:t>Quatrième niveau</a:t>
            </a:r>
          </a:p>
          <a:p>
            <a:pPr lvl="4"/>
            <a:r>
              <a:rPr lang="en-US" noProof="0"/>
              <a:t>Cinquième niveau</a:t>
            </a:r>
          </a:p>
        </p:txBody>
      </p:sp>
      <p:sp>
        <p:nvSpPr>
          <p:cNvPr id="1741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71550" y="927100"/>
            <a:ext cx="4827588" cy="36147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7661219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5715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11430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7145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22860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1F317-E5A8-4AAF-8096-72A8A9D62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382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1238B-612E-4CA8-A997-F37EE8CFE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420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612BB-7B0A-4B63-AF69-C18143697E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568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67EC9-F961-47A1-849D-1FE173A444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65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E186CA-142A-40F4-8A98-B68986AA6E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934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4E68C-940E-4B08-9E91-E117BBED9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206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9C872-33CB-40F5-9D07-DFE31E7FF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956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65BCA1-C738-40A8-994D-6B6F177C32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011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391BA4-83DB-4C5C-A2AD-674C289442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899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F139B8-A521-4175-9E41-BD4BC9F118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681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181F9B-7E71-421E-8103-80D47B4B1B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046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10000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32BD9FC-C814-4E17-9554-6282AB8AD0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 userDrawn="1"/>
        </p:nvSpPr>
        <p:spPr bwMode="auto">
          <a:xfrm>
            <a:off x="5791200" y="152400"/>
            <a:ext cx="3022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algn="r" defTabSz="762000"/>
            <a:r>
              <a:rPr lang="en-US" sz="1400" baseline="0" dirty="0"/>
              <a:t>WG15 Digital Manufacturing</a:t>
            </a:r>
            <a:endParaRPr lang="en-US" sz="1400" dirty="0"/>
          </a:p>
          <a:p>
            <a:pPr algn="r" defTabSz="762000"/>
            <a:endParaRPr lang="en-US" sz="1400" dirty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73025" y="65706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>
              <a:spcBef>
                <a:spcPct val="50000"/>
              </a:spcBef>
            </a:pPr>
            <a:endParaRPr lang="en-GB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26988" y="30163"/>
            <a:ext cx="889000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/>
            <a:r>
              <a:rPr lang="en-US" sz="2800" b="1"/>
              <a:t>ISO</a:t>
            </a: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781050" y="228600"/>
            <a:ext cx="971550" cy="27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200" b="1"/>
              <a:t>TC 184/SC4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SzPct val="100000"/>
        <a:buFont typeface="Times New Roman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SzPct val="100000"/>
        <a:buFont typeface="Times New Roman" charset="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Font typeface="Times New Roman" charset="0"/>
        <a:buChar char="•"/>
        <a:defRPr sz="2400">
          <a:solidFill>
            <a:schemeClr val="tx1"/>
          </a:solidFill>
          <a:latin typeface="+mn-lt"/>
        </a:defRPr>
      </a:lvl3pPr>
      <a:lvl4pPr marL="15621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Font typeface="Times New Roman" charset="0"/>
        <a:buChar char="–"/>
        <a:defRPr sz="2000">
          <a:solidFill>
            <a:schemeClr val="tx1"/>
          </a:solidFill>
          <a:latin typeface="+mn-lt"/>
        </a:defRPr>
      </a:lvl4pPr>
      <a:lvl5pPr marL="19812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Font typeface="Times New Roman" charset="0"/>
        <a:buChar char="•"/>
        <a:defRPr sz="2000">
          <a:solidFill>
            <a:schemeClr val="tx1"/>
          </a:solidFill>
          <a:latin typeface="+mn-lt"/>
        </a:defRPr>
      </a:lvl5pPr>
      <a:lvl6pPr marL="24384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Font typeface="Times New Roman" charset="0"/>
        <a:buChar char="•"/>
        <a:defRPr sz="2000">
          <a:solidFill>
            <a:schemeClr val="tx1"/>
          </a:solidFill>
          <a:latin typeface="+mn-lt"/>
        </a:defRPr>
      </a:lvl6pPr>
      <a:lvl7pPr marL="28956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Font typeface="Times New Roman" charset="0"/>
        <a:buChar char="•"/>
        <a:defRPr sz="2000">
          <a:solidFill>
            <a:schemeClr val="tx1"/>
          </a:solidFill>
          <a:latin typeface="+mn-lt"/>
        </a:defRPr>
      </a:lvl7pPr>
      <a:lvl8pPr marL="33528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Font typeface="Times New Roman" charset="0"/>
        <a:buChar char="•"/>
        <a:defRPr sz="2000">
          <a:solidFill>
            <a:schemeClr val="tx1"/>
          </a:solidFill>
          <a:latin typeface="+mn-lt"/>
        </a:defRPr>
      </a:lvl8pPr>
      <a:lvl9pPr marL="38100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Font typeface="Times New Roman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/>
          <p:cNvCxnSpPr/>
          <p:nvPr/>
        </p:nvCxnSpPr>
        <p:spPr bwMode="auto">
          <a:xfrm flipV="1">
            <a:off x="1419395" y="5562600"/>
            <a:ext cx="0" cy="685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1419395" y="5562600"/>
            <a:ext cx="1066800" cy="643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 flipV="1">
            <a:off x="2486195" y="4876800"/>
            <a:ext cx="0" cy="685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2486195" y="4876800"/>
            <a:ext cx="1066800" cy="643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 flipV="1">
            <a:off x="3552995" y="4191000"/>
            <a:ext cx="0" cy="685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3552995" y="4191000"/>
            <a:ext cx="1066800" cy="643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 flipV="1">
            <a:off x="4619795" y="3505200"/>
            <a:ext cx="0" cy="685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>
            <a:off x="4619795" y="3505200"/>
            <a:ext cx="1066800" cy="643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 flipV="1">
            <a:off x="5686595" y="2819400"/>
            <a:ext cx="0" cy="685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>
            <a:off x="5686595" y="2819400"/>
            <a:ext cx="3000205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5759864" y="941963"/>
            <a:ext cx="319771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FF0000"/>
                </a:solidFill>
              </a:rPr>
              <a:t>Digital Twin </a:t>
            </a:r>
            <a:r>
              <a:rPr lang="en-US" sz="3600" b="1" dirty="0">
                <a:solidFill>
                  <a:srgbClr val="FF0000"/>
                </a:solidFill>
              </a:rPr>
              <a:t>Manufacturing Roadmap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766641" y="56388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0491" y="5602069"/>
            <a:ext cx="14073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>
                <a:solidFill>
                  <a:srgbClr val="FF0000"/>
                </a:solidFill>
              </a:rPr>
              <a:t>Transparent</a:t>
            </a:r>
          </a:p>
          <a:p>
            <a:pPr algn="ctr"/>
            <a:r>
              <a:rPr lang="en-US" sz="1800" b="1" dirty="0">
                <a:solidFill>
                  <a:srgbClr val="FF0000"/>
                </a:solidFill>
              </a:rPr>
              <a:t>Machining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667000" y="5714597"/>
            <a:ext cx="57855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New software stack enables remote visualization of processes on smart phones and tablets</a:t>
            </a:r>
          </a:p>
        </p:txBody>
      </p:sp>
      <p:sp>
        <p:nvSpPr>
          <p:cNvPr id="94" name="Down Arrow 93"/>
          <p:cNvSpPr/>
          <p:nvPr/>
        </p:nvSpPr>
        <p:spPr bwMode="auto">
          <a:xfrm>
            <a:off x="588455" y="4599801"/>
            <a:ext cx="484632" cy="694154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87215" y="3877270"/>
            <a:ext cx="15129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Smart Phone Visualization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313197" y="2325469"/>
            <a:ext cx="6602203" cy="2627531"/>
            <a:chOff x="2236997" y="2325469"/>
            <a:chExt cx="6602203" cy="2627531"/>
          </a:xfrm>
        </p:grpSpPr>
        <p:sp>
          <p:nvSpPr>
            <p:cNvPr id="38" name="TextBox 37"/>
            <p:cNvSpPr txBox="1"/>
            <p:nvPr/>
          </p:nvSpPr>
          <p:spPr>
            <a:xfrm>
              <a:off x="3824041" y="4267200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236997" y="4154269"/>
              <a:ext cx="124906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b="1" dirty="0">
                  <a:solidFill>
                    <a:srgbClr val="FF0000"/>
                  </a:solidFill>
                </a:rPr>
                <a:t>Optimized</a:t>
              </a:r>
            </a:p>
            <a:p>
              <a:pPr algn="ctr"/>
              <a:r>
                <a:rPr lang="en-US" sz="1800" b="1" dirty="0">
                  <a:solidFill>
                    <a:srgbClr val="FF0000"/>
                  </a:solidFill>
                </a:rPr>
                <a:t>Machining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701614" y="4306669"/>
              <a:ext cx="41375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/>
                <a:t>CAM data exchange enables machining optimization by third parties</a:t>
              </a:r>
              <a:endParaRPr lang="en-US" sz="1800" b="1" dirty="0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2301775" y="2325469"/>
              <a:ext cx="109517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dirty="0"/>
                <a:t>CAM </a:t>
              </a:r>
            </a:p>
            <a:p>
              <a:pPr algn="ctr"/>
              <a:r>
                <a:rPr lang="en-US" sz="1800" dirty="0"/>
                <a:t>Exchange</a:t>
              </a:r>
            </a:p>
          </p:txBody>
        </p:sp>
        <p:sp>
          <p:nvSpPr>
            <p:cNvPr id="103" name="Down Arrow 102"/>
            <p:cNvSpPr/>
            <p:nvPr/>
          </p:nvSpPr>
          <p:spPr bwMode="auto">
            <a:xfrm>
              <a:off x="2590800" y="3248798"/>
              <a:ext cx="484632" cy="694154"/>
            </a:xfrm>
            <a:prstGeom prst="downArrow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384860" y="1676400"/>
            <a:ext cx="5835340" cy="2590800"/>
            <a:chOff x="3308660" y="1676400"/>
            <a:chExt cx="5835340" cy="2590800"/>
          </a:xfrm>
        </p:grpSpPr>
        <p:sp>
          <p:nvSpPr>
            <p:cNvPr id="39" name="TextBox 38"/>
            <p:cNvSpPr txBox="1"/>
            <p:nvPr/>
          </p:nvSpPr>
          <p:spPr>
            <a:xfrm>
              <a:off x="4800600" y="3653135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308660" y="3505200"/>
              <a:ext cx="124906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b="1" dirty="0">
                  <a:solidFill>
                    <a:srgbClr val="FF0000"/>
                  </a:solidFill>
                </a:rPr>
                <a:t>Adaptive</a:t>
              </a:r>
            </a:p>
            <a:p>
              <a:pPr algn="ctr"/>
              <a:r>
                <a:rPr lang="en-US" sz="1800" b="1" dirty="0">
                  <a:solidFill>
                    <a:srgbClr val="FF0000"/>
                  </a:solidFill>
                </a:rPr>
                <a:t>Machining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505266" y="3620869"/>
              <a:ext cx="36387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/>
                <a:t>Automated detection and correction of machining issues</a:t>
              </a:r>
              <a:endParaRPr lang="en-US" sz="1800" b="1" dirty="0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3381391" y="1676400"/>
              <a:ext cx="119135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dirty="0"/>
                <a:t>Intelligent </a:t>
              </a:r>
            </a:p>
            <a:p>
              <a:pPr algn="ctr"/>
              <a:r>
                <a:rPr lang="en-US" sz="1800" dirty="0"/>
                <a:t>Apps</a:t>
              </a:r>
            </a:p>
          </p:txBody>
        </p:sp>
        <p:sp>
          <p:nvSpPr>
            <p:cNvPr id="104" name="Down Arrow 103"/>
            <p:cNvSpPr/>
            <p:nvPr/>
          </p:nvSpPr>
          <p:spPr bwMode="auto">
            <a:xfrm>
              <a:off x="3706368" y="2430046"/>
              <a:ext cx="484632" cy="694154"/>
            </a:xfrm>
            <a:prstGeom prst="downArrow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479077" y="1143000"/>
            <a:ext cx="4588723" cy="2362200"/>
            <a:chOff x="4402877" y="1383268"/>
            <a:chExt cx="4588723" cy="2362200"/>
          </a:xfrm>
        </p:grpSpPr>
        <p:sp>
          <p:nvSpPr>
            <p:cNvPr id="40" name="TextBox 39"/>
            <p:cNvSpPr txBox="1"/>
            <p:nvPr/>
          </p:nvSpPr>
          <p:spPr>
            <a:xfrm>
              <a:off x="5715000" y="3131403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403402" y="2822138"/>
              <a:ext cx="1249060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b="1" dirty="0">
                  <a:solidFill>
                    <a:srgbClr val="FF0000"/>
                  </a:solidFill>
                </a:rPr>
                <a:t>Hyper-</a:t>
              </a:r>
            </a:p>
            <a:p>
              <a:pPr algn="ctr"/>
              <a:r>
                <a:rPr lang="en-US" sz="1800" b="1" dirty="0">
                  <a:solidFill>
                    <a:srgbClr val="FF0000"/>
                  </a:solidFill>
                </a:rPr>
                <a:t>Connected</a:t>
              </a:r>
            </a:p>
            <a:p>
              <a:pPr algn="ctr"/>
              <a:r>
                <a:rPr lang="en-US" sz="1800" b="1" dirty="0">
                  <a:solidFill>
                    <a:srgbClr val="FF0000"/>
                  </a:solidFill>
                </a:rPr>
                <a:t>Machining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400800" y="3099137"/>
              <a:ext cx="2590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/>
                <a:t>Servers supervise millions of machines</a:t>
              </a:r>
            </a:p>
          </p:txBody>
        </p:sp>
        <p:sp>
          <p:nvSpPr>
            <p:cNvPr id="105" name="Down Arrow 104"/>
            <p:cNvSpPr/>
            <p:nvPr/>
          </p:nvSpPr>
          <p:spPr bwMode="auto">
            <a:xfrm>
              <a:off x="4785614" y="2160843"/>
              <a:ext cx="484632" cy="694154"/>
            </a:xfrm>
            <a:prstGeom prst="downArrow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4402877" y="1383268"/>
              <a:ext cx="124906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dirty="0"/>
                <a:t>Digital</a:t>
              </a:r>
            </a:p>
            <a:p>
              <a:pPr algn="ctr"/>
              <a:r>
                <a:rPr lang="en-US" sz="1800" dirty="0"/>
                <a:t>Framework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91467" y="352407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/>
              <a:t>2016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521356" y="257799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/>
              <a:t>2017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573440" y="191666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/>
              <a:t>2018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702756" y="130706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/>
              <a:t>2019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760662" y="76200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/>
              <a:t>2020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136378" y="57150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=&gt;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215248" y="3011269"/>
            <a:ext cx="7742328" cy="2627531"/>
            <a:chOff x="1139048" y="3011269"/>
            <a:chExt cx="7742328" cy="2627531"/>
          </a:xfrm>
        </p:grpSpPr>
        <p:grpSp>
          <p:nvGrpSpPr>
            <p:cNvPr id="4" name="Group 3"/>
            <p:cNvGrpSpPr/>
            <p:nvPr/>
          </p:nvGrpSpPr>
          <p:grpSpPr>
            <a:xfrm>
              <a:off x="1139048" y="3011269"/>
              <a:ext cx="1956747" cy="2551331"/>
              <a:chOff x="1139048" y="3011269"/>
              <a:chExt cx="1956747" cy="2551331"/>
            </a:xfrm>
          </p:grpSpPr>
          <p:sp>
            <p:nvSpPr>
              <p:cNvPr id="102" name="Down Arrow 101"/>
              <p:cNvSpPr/>
              <p:nvPr/>
            </p:nvSpPr>
            <p:spPr bwMode="auto">
              <a:xfrm>
                <a:off x="1532001" y="3921014"/>
                <a:ext cx="484632" cy="694154"/>
              </a:xfrm>
              <a:prstGeom prst="downArrow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2757241" y="4876800"/>
                <a:ext cx="33855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FF0000"/>
                    </a:solidFill>
                  </a:rPr>
                  <a:t>2</a:t>
                </a: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1139048" y="4639270"/>
                <a:ext cx="1270540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endParaRPr lang="en-US" sz="1800" b="1" dirty="0">
                  <a:solidFill>
                    <a:srgbClr val="FF0000"/>
                  </a:solidFill>
                </a:endParaRPr>
              </a:p>
              <a:p>
                <a:pPr algn="ctr"/>
                <a:r>
                  <a:rPr lang="en-US" sz="1800" b="1" dirty="0">
                    <a:solidFill>
                      <a:srgbClr val="FF0000"/>
                    </a:solidFill>
                  </a:rPr>
                  <a:t>Measured</a:t>
                </a:r>
              </a:p>
              <a:p>
                <a:pPr algn="ctr"/>
                <a:r>
                  <a:rPr lang="en-US" sz="1800" b="1" dirty="0">
                    <a:solidFill>
                      <a:srgbClr val="FF0000"/>
                    </a:solidFill>
                  </a:rPr>
                  <a:t>Machining</a:t>
                </a:r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1174319" y="3011269"/>
                <a:ext cx="121058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800" dirty="0"/>
                  <a:t>Automated</a:t>
                </a:r>
              </a:p>
              <a:p>
                <a:pPr algn="ctr"/>
                <a:r>
                  <a:rPr lang="en-US" sz="1800" dirty="0"/>
                  <a:t>Metrology</a:t>
                </a:r>
              </a:p>
            </p:txBody>
          </p:sp>
        </p:grpSp>
        <p:sp>
          <p:nvSpPr>
            <p:cNvPr id="56" name="TextBox 55"/>
            <p:cNvSpPr txBox="1"/>
            <p:nvPr/>
          </p:nvSpPr>
          <p:spPr>
            <a:xfrm>
              <a:off x="3706368" y="4992469"/>
              <a:ext cx="517500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/>
                <a:t>Detailed simulation enables virtual measurement of machining results on and off the CNC</a:t>
              </a:r>
            </a:p>
          </p:txBody>
        </p:sp>
      </p:grpSp>
      <p:sp>
        <p:nvSpPr>
          <p:cNvPr id="57" name="TextBox 56"/>
          <p:cNvSpPr txBox="1"/>
          <p:nvPr/>
        </p:nvSpPr>
        <p:spPr>
          <a:xfrm>
            <a:off x="4253065" y="430666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=&gt;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106749" y="3669268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=&gt;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096000" y="298346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=&gt;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248195" y="496466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=&gt;</a:t>
            </a:r>
          </a:p>
        </p:txBody>
      </p:sp>
      <p:sp>
        <p:nvSpPr>
          <p:cNvPr id="61" name="Double Wave 60">
            <a:extLst>
              <a:ext uri="{FF2B5EF4-FFF2-40B4-BE49-F238E27FC236}">
                <a16:creationId xmlns:a16="http://schemas.microsoft.com/office/drawing/2014/main" id="{FD3B3714-CF7C-4DBD-B12C-7D1A7680E31C}"/>
              </a:ext>
            </a:extLst>
          </p:cNvPr>
          <p:cNvSpPr/>
          <p:nvPr/>
        </p:nvSpPr>
        <p:spPr bwMode="auto">
          <a:xfrm rot="19064174">
            <a:off x="-139096" y="1235664"/>
            <a:ext cx="4011220" cy="914400"/>
          </a:xfrm>
          <a:prstGeom prst="doubleWav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Digital Thread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/>
              <a:t>(STEP, QIF &amp; MTConnect)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411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av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8F3AA6"/>
      </a:folHlink>
    </a:clrScheme>
    <a:fontScheme name="Dave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sm" len="sm"/>
          <a:tailEnd type="arrow"/>
        </a:ln>
        <a:effectLst/>
      </a:spPr>
      <a:bodyPr/>
      <a:lstStyle/>
    </a:lnDef>
  </a:objectDefaults>
  <a:extraClrSchemeLst>
    <a:extraClrScheme>
      <a:clrScheme name="Dav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v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v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v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v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v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v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18209</TotalTime>
  <Pages>17</Pages>
  <Words>97</Words>
  <Application>Microsoft Office PowerPoint</Application>
  <PresentationFormat>On-screen Show (4:3)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Dave</vt:lpstr>
      <vt:lpstr>PowerPoint Presentation</vt:lpstr>
    </vt:vector>
  </TitlesOfParts>
  <Company>STEP Tools,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 11</dc:title>
  <dc:subject>WG11 in San Diego</dc:subject>
  <dc:creator>Dave Loffredo</dc:creator>
  <cp:lastModifiedBy>hardwick</cp:lastModifiedBy>
  <cp:revision>1044</cp:revision>
  <cp:lastPrinted>2000-02-17T02:19:36Z</cp:lastPrinted>
  <dcterms:created xsi:type="dcterms:W3CDTF">1999-01-27T23:51:52Z</dcterms:created>
  <dcterms:modified xsi:type="dcterms:W3CDTF">2018-01-03T18:42:41Z</dcterms:modified>
</cp:coreProperties>
</file>