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63" r:id="rId4"/>
    <p:sldId id="264" r:id="rId5"/>
    <p:sldId id="261" r:id="rId6"/>
    <p:sldId id="257" r:id="rId7"/>
    <p:sldId id="262" r:id="rId8"/>
    <p:sldId id="265" r:id="rId9"/>
    <p:sldId id="25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13226-D871-4C92-A4FD-635F0364D3C2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DB801-A91B-4E7E-B5C1-F4DF4235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1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DB801-A91B-4E7E-B5C1-F4DF42353D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5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35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49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616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338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679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347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412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524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1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8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114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95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60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5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8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A627-4EE4-4F6F-8DA5-31FE26455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008E8D-FC77-47BE-B6C8-283B21F8F7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Classification of requirements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ISO TC184 SC4 WG15</a:t>
            </a:r>
            <a:br>
              <a:rPr lang="en-US" dirty="0"/>
            </a:br>
            <a:r>
              <a:rPr lang="en-US" dirty="0"/>
              <a:t>2017-04-19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</p:spTree>
    <p:extLst>
      <p:ext uri="{BB962C8B-B14F-4D97-AF65-F5344CB8AC3E}">
        <p14:creationId xmlns:p14="http://schemas.microsoft.com/office/powerpoint/2010/main" val="112805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Classification of requirements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580460"/>
            <a:ext cx="2742231" cy="4351338"/>
          </a:xfrm>
        </p:spPr>
        <p:txBody>
          <a:bodyPr>
            <a:noAutofit/>
          </a:bodyPr>
          <a:lstStyle/>
          <a:p>
            <a:r>
              <a:rPr lang="en-GB" sz="1400" b="1" dirty="0"/>
              <a:t>SS 2222:1986, </a:t>
            </a:r>
            <a:r>
              <a:rPr lang="en-GB" sz="1400" b="1" i="1" dirty="0"/>
              <a:t>Technical documentation — Classification of requirements on manufacturing documentation</a:t>
            </a:r>
            <a:r>
              <a:rPr lang="en-GB" sz="1400" b="1" dirty="0"/>
              <a:t>. SIS Swedish Standards Institute.</a:t>
            </a:r>
          </a:p>
          <a:p>
            <a:r>
              <a:rPr lang="en-GB" sz="1400" dirty="0"/>
              <a:t>NS 1450-1987, </a:t>
            </a:r>
            <a:r>
              <a:rPr lang="en-GB" sz="1400" i="1" dirty="0"/>
              <a:t>Technical drawings - Technical documentation - Classification of requirements in manufacturing documents</a:t>
            </a:r>
            <a:r>
              <a:rPr lang="en-GB" sz="1400" dirty="0"/>
              <a:t>. Standard Norge.</a:t>
            </a:r>
          </a:p>
          <a:p>
            <a:r>
              <a:rPr lang="en-GB" sz="1400" dirty="0"/>
              <a:t>DS 2339-1987, </a:t>
            </a:r>
            <a:r>
              <a:rPr lang="en-GB" sz="1400" i="1" dirty="0"/>
              <a:t>Classification of requirements on manufacturing documents</a:t>
            </a:r>
            <a:r>
              <a:rPr lang="en-GB" sz="1400" dirty="0"/>
              <a:t>, Danish Standards Foundation.</a:t>
            </a:r>
          </a:p>
          <a:p>
            <a:r>
              <a:rPr lang="en-US" sz="1400" strike="sngStrike" dirty="0"/>
              <a:t>SFS 5315:1987</a:t>
            </a:r>
            <a:r>
              <a:rPr lang="en-US" sz="1400" dirty="0"/>
              <a:t> Withdrawn, </a:t>
            </a:r>
            <a:r>
              <a:rPr lang="en-US" sz="1400" i="1" dirty="0"/>
              <a:t>Technical documentation. Classification of requirements on manufacturing documentation</a:t>
            </a:r>
            <a:r>
              <a:rPr lang="en-US" sz="1400" dirty="0"/>
              <a:t>, Finnish Standards Association SFS.</a:t>
            </a:r>
            <a:endParaRPr lang="en-US" sz="1400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111" y="1267687"/>
            <a:ext cx="5560593" cy="2746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/>
          <a:srcRect t="38763" b="-1570"/>
          <a:stretch/>
        </p:blipFill>
        <p:spPr>
          <a:xfrm>
            <a:off x="6688013" y="4181061"/>
            <a:ext cx="1721993" cy="24847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040" y="4455124"/>
            <a:ext cx="1825031" cy="15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5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Classification of requirements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SS 64004:2014 Consequence classification for welded joints</a:t>
            </a:r>
          </a:p>
          <a:p>
            <a:pPr lvl="1"/>
            <a:r>
              <a:rPr lang="en-US" sz="1600" dirty="0"/>
              <a:t>Critical Characteristic [CC]</a:t>
            </a:r>
          </a:p>
          <a:p>
            <a:pPr lvl="1"/>
            <a:r>
              <a:rPr lang="en-US" sz="1600" dirty="0"/>
              <a:t>Significant Characteristic [SC]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773" y="3300625"/>
            <a:ext cx="4104494" cy="119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2" name="textruta 31"/>
          <p:cNvSpPr txBox="1"/>
          <p:nvPr/>
        </p:nvSpPr>
        <p:spPr>
          <a:xfrm>
            <a:off x="4687786" y="2951960"/>
            <a:ext cx="887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Example</a:t>
            </a:r>
          </a:p>
        </p:txBody>
      </p:sp>
      <p:sp>
        <p:nvSpPr>
          <p:cNvPr id="33" name="Rektangel 32"/>
          <p:cNvSpPr/>
          <p:nvPr/>
        </p:nvSpPr>
        <p:spPr>
          <a:xfrm>
            <a:off x="549353" y="4177678"/>
            <a:ext cx="2154265" cy="2154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Rak koppling 33"/>
          <p:cNvCxnSpPr/>
          <p:nvPr/>
        </p:nvCxnSpPr>
        <p:spPr>
          <a:xfrm>
            <a:off x="549353" y="4177678"/>
            <a:ext cx="2154265" cy="21542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/>
          <p:cNvCxnSpPr>
            <a:stCxn id="33" idx="0"/>
            <a:endCxn id="33" idx="3"/>
          </p:cNvCxnSpPr>
          <p:nvPr/>
        </p:nvCxnSpPr>
        <p:spPr>
          <a:xfrm>
            <a:off x="1626486" y="4177678"/>
            <a:ext cx="1077132" cy="1077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/>
          <p:nvPr/>
        </p:nvCxnSpPr>
        <p:spPr>
          <a:xfrm flipV="1">
            <a:off x="549353" y="3802610"/>
            <a:ext cx="0" cy="25293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V="1">
            <a:off x="547871" y="6331942"/>
            <a:ext cx="25296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/>
          <p:cNvSpPr txBox="1"/>
          <p:nvPr/>
        </p:nvSpPr>
        <p:spPr>
          <a:xfrm>
            <a:off x="598291" y="3570763"/>
            <a:ext cx="358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Severity (safety, economic, environment)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2762891" y="5922505"/>
            <a:ext cx="443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Susceptibility (level of deviation to impair function)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2032403" y="425894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[CC]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1621595" y="4790507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[SC]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780585" y="5550621"/>
            <a:ext cx="102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Standard</a:t>
            </a:r>
          </a:p>
        </p:txBody>
      </p:sp>
    </p:spTree>
    <p:extLst>
      <p:ext uri="{BB962C8B-B14F-4D97-AF65-F5344CB8AC3E}">
        <p14:creationId xmlns:p14="http://schemas.microsoft.com/office/powerpoint/2010/main" val="130835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MS_example.gif"/>
          <p:cNvPicPr>
            <a:picLocks noChangeAspect="1"/>
          </p:cNvPicPr>
          <p:nvPr/>
        </p:nvPicPr>
        <p:blipFill rotWithShape="1">
          <a:blip r:embed="rId2" cstate="print"/>
          <a:srcRect t="7076"/>
          <a:stretch/>
        </p:blipFill>
        <p:spPr>
          <a:xfrm>
            <a:off x="4739208" y="929897"/>
            <a:ext cx="4101561" cy="432491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Special characteristics</a:t>
            </a:r>
            <a:endParaRPr lang="en-US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Scania standard STD3944</a:t>
            </a:r>
          </a:p>
          <a:p>
            <a:pPr lvl="1"/>
            <a:r>
              <a:rPr lang="en-US" sz="1600" dirty="0"/>
              <a:t>Critical &lt;C&gt;</a:t>
            </a:r>
          </a:p>
          <a:p>
            <a:pPr lvl="1"/>
            <a:r>
              <a:rPr lang="en-US" sz="1600" dirty="0"/>
              <a:t>Major &lt;M&gt;</a:t>
            </a:r>
          </a:p>
          <a:p>
            <a:pPr lvl="1"/>
            <a:r>
              <a:rPr lang="en-US" sz="1600" dirty="0"/>
              <a:t>Standard</a:t>
            </a:r>
          </a:p>
          <a:p>
            <a:pPr lvl="1"/>
            <a:r>
              <a:rPr lang="en-US" sz="1600" dirty="0"/>
              <a:t>Legal &lt;L&gt;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49353" y="4177678"/>
            <a:ext cx="2154265" cy="2154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Rak koppling 13"/>
          <p:cNvCxnSpPr/>
          <p:nvPr/>
        </p:nvCxnSpPr>
        <p:spPr>
          <a:xfrm>
            <a:off x="549353" y="4177678"/>
            <a:ext cx="2154265" cy="21542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/>
          <p:cNvCxnSpPr>
            <a:stCxn id="11" idx="0"/>
            <a:endCxn id="11" idx="3"/>
          </p:cNvCxnSpPr>
          <p:nvPr/>
        </p:nvCxnSpPr>
        <p:spPr>
          <a:xfrm>
            <a:off x="1626486" y="4177678"/>
            <a:ext cx="1077132" cy="1077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>
          <a:xfrm flipV="1">
            <a:off x="549353" y="3802610"/>
            <a:ext cx="0" cy="25293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/>
          <p:cNvCxnSpPr/>
          <p:nvPr/>
        </p:nvCxnSpPr>
        <p:spPr>
          <a:xfrm flipV="1">
            <a:off x="547871" y="6331942"/>
            <a:ext cx="25296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598291" y="3570763"/>
            <a:ext cx="358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Severity (safety, economic, environment)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2032403" y="425894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&lt;C&gt;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621595" y="479050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&lt;M&gt;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780585" y="5550621"/>
            <a:ext cx="102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Standard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5079523" y="659373"/>
            <a:ext cx="803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Example</a:t>
            </a:r>
          </a:p>
        </p:txBody>
      </p:sp>
      <p:sp>
        <p:nvSpPr>
          <p:cNvPr id="24" name="textruta 38"/>
          <p:cNvSpPr txBox="1"/>
          <p:nvPr/>
        </p:nvSpPr>
        <p:spPr>
          <a:xfrm>
            <a:off x="2762891" y="5922505"/>
            <a:ext cx="443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Susceptibility (level of deviation to impair function)</a:t>
            </a:r>
          </a:p>
        </p:txBody>
      </p:sp>
    </p:spTree>
    <p:extLst>
      <p:ext uri="{BB962C8B-B14F-4D97-AF65-F5344CB8AC3E}">
        <p14:creationId xmlns:p14="http://schemas.microsoft.com/office/powerpoint/2010/main" val="419587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Special characteristics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628650" y="1825625"/>
            <a:ext cx="4385052" cy="4351338"/>
          </a:xfrm>
        </p:spPr>
        <p:txBody>
          <a:bodyPr>
            <a:normAutofit/>
          </a:bodyPr>
          <a:lstStyle/>
          <a:p>
            <a:r>
              <a:rPr lang="en-US" sz="2000" dirty="0"/>
              <a:t>Volvo Group standard STD 105-0007</a:t>
            </a:r>
          </a:p>
          <a:p>
            <a:pPr lvl="1"/>
            <a:r>
              <a:rPr lang="en-US" sz="1600" dirty="0"/>
              <a:t>Critical Characteristics [CC] refer to special characteristics which can affect safety;</a:t>
            </a:r>
            <a:endParaRPr lang="en-US" sz="2000" dirty="0"/>
          </a:p>
          <a:p>
            <a:pPr lvl="1"/>
            <a:r>
              <a:rPr lang="en-US" sz="1600" dirty="0"/>
              <a:t>Significant Characteristics [SC] refer to special characteristics which can affect compliance with regulations (for emission regulations use STD 105-0004), form, fit, function and performance, or subsequent manufacturing-process steps.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/>
          <a:srcRect t="6073" r="53744"/>
          <a:stretch/>
        </p:blipFill>
        <p:spPr>
          <a:xfrm>
            <a:off x="5213056" y="1690689"/>
            <a:ext cx="3383457" cy="4598253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5126918" y="1338460"/>
            <a:ext cx="873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02876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Special characteristics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747" y="2076252"/>
            <a:ext cx="8024706" cy="2880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240411"/>
            <a:ext cx="4487164" cy="2880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8942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characteristics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EN 9103:2012 Aerospace series — Quality management systems — Variation management of key characteristics</a:t>
            </a:r>
          </a:p>
          <a:p>
            <a:pPr lvl="1"/>
            <a:r>
              <a:rPr lang="en-US" sz="1600" dirty="0"/>
              <a:t>Critical Item (CI) Those items (e.g., functions, parts, software, characteristics, processes) having significant effect on the product realization and use of the product; including safety, performance, form, fit, function, </a:t>
            </a:r>
            <a:r>
              <a:rPr lang="en-US" sz="1600" dirty="0" err="1"/>
              <a:t>producibility</a:t>
            </a:r>
            <a:r>
              <a:rPr lang="en-US" sz="1600" dirty="0"/>
              <a:t>, service life, etc.</a:t>
            </a:r>
          </a:p>
          <a:p>
            <a:pPr lvl="1"/>
            <a:r>
              <a:rPr lang="en-US" sz="1600" dirty="0"/>
              <a:t>Key Characteristic (KC) An attribute or feature whose variation has a significant influence on product fit, performance, service life, or </a:t>
            </a:r>
            <a:r>
              <a:rPr lang="en-US" sz="1600" dirty="0" err="1"/>
              <a:t>producibility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Key Characteristic (KC) Owner</a:t>
            </a:r>
          </a:p>
          <a:p>
            <a:pPr lvl="1"/>
            <a:r>
              <a:rPr lang="en-US" sz="1600" dirty="0"/>
              <a:t>Key Characteristic (KC) Process Owner</a:t>
            </a:r>
          </a:p>
          <a:p>
            <a:pPr lvl="1"/>
            <a:r>
              <a:rPr lang="en-US" sz="1600" dirty="0"/>
              <a:t>Normative procedure to meet requirements for variation management</a:t>
            </a:r>
          </a:p>
          <a:p>
            <a:pPr lvl="1"/>
            <a:r>
              <a:rPr lang="en-US" sz="1600" dirty="0"/>
              <a:t>Process control documentation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</a:p>
        </p:txBody>
      </p:sp>
    </p:spTree>
    <p:extLst>
      <p:ext uri="{BB962C8B-B14F-4D97-AF65-F5344CB8AC3E}">
        <p14:creationId xmlns:p14="http://schemas.microsoft.com/office/powerpoint/2010/main" val="408882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Conclusion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Proposal for ISO standard on classification of requirement</a:t>
            </a:r>
          </a:p>
          <a:p>
            <a:r>
              <a:rPr lang="en-GB" sz="1800" dirty="0"/>
              <a:t>Define a generic classification system</a:t>
            </a:r>
          </a:p>
          <a:p>
            <a:r>
              <a:rPr lang="en-US" sz="1800" dirty="0"/>
              <a:t>Allow assignment in the detailing of a tolerance upper or lower limit</a:t>
            </a:r>
          </a:p>
          <a:p>
            <a:r>
              <a:rPr lang="en-GB" sz="1800" dirty="0"/>
              <a:t>Allow organisation specific types of notations and symbols</a:t>
            </a:r>
          </a:p>
          <a:p>
            <a:r>
              <a:rPr lang="en-GB" sz="1800" dirty="0"/>
              <a:t>Allow organisation specific classification levels</a:t>
            </a:r>
          </a:p>
          <a:p>
            <a:r>
              <a:rPr lang="en-GB" sz="1800" dirty="0"/>
              <a:t>Allow organisation specific assessment procedures</a:t>
            </a:r>
          </a:p>
          <a:p>
            <a:r>
              <a:rPr lang="en-GB" sz="1800" dirty="0"/>
              <a:t>Allow organisation specific process capability requirements </a:t>
            </a:r>
          </a:p>
          <a:p>
            <a:r>
              <a:rPr lang="en-GB" sz="1800" dirty="0"/>
              <a:t>Give examples of working classification systems </a:t>
            </a: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2017-04-19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mikael.hedlind@scania.com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89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sv-SE" sz="2000" dirty="0"/>
              <a:t>STEP editor developed by KTH Royal Institute of Technology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2017-04-19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mikael.hedlind@scania.com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7956169" cy="5256584"/>
          </a:xfrm>
          <a:prstGeom prst="rect">
            <a:avLst/>
          </a:prstGeom>
        </p:spPr>
      </p:pic>
      <p:sp>
        <p:nvSpPr>
          <p:cNvPr id="8" name="Arrow: Right 7"/>
          <p:cNvSpPr/>
          <p:nvPr/>
        </p:nvSpPr>
        <p:spPr>
          <a:xfrm>
            <a:off x="282352" y="2979092"/>
            <a:ext cx="1018456" cy="39604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95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486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Office Theme</vt:lpstr>
      <vt:lpstr>Classification of requirements</vt:lpstr>
      <vt:lpstr>Classification of requirements</vt:lpstr>
      <vt:lpstr>Classification of requirements</vt:lpstr>
      <vt:lpstr>Special characteristics</vt:lpstr>
      <vt:lpstr>Special characteristics</vt:lpstr>
      <vt:lpstr>Special characteristics</vt:lpstr>
      <vt:lpstr>Key characteristics</vt:lpstr>
      <vt:lpstr>Conclusion</vt:lpstr>
      <vt:lpstr>STEP editor developed by KTH Royal Institute of Technology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Hedlind</dc:creator>
  <cp:lastModifiedBy>hardwick</cp:lastModifiedBy>
  <cp:revision>31</cp:revision>
  <dcterms:created xsi:type="dcterms:W3CDTF">2017-03-07T21:50:50Z</dcterms:created>
  <dcterms:modified xsi:type="dcterms:W3CDTF">2017-04-19T20:12:54Z</dcterms:modified>
</cp:coreProperties>
</file>