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302" r:id="rId3"/>
    <p:sldId id="297" r:id="rId4"/>
    <p:sldId id="301" r:id="rId5"/>
    <p:sldId id="300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4603-4079-47E9-8916-FA16502150B2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5AFA-E3EA-4C2C-BA82-83440A38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9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4725" y="927100"/>
            <a:ext cx="4821238" cy="3614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2" y="4343087"/>
            <a:ext cx="5485778" cy="4115741"/>
          </a:xfrm>
          <a:prstGeom prst="rect">
            <a:avLst/>
          </a:prstGeom>
        </p:spPr>
        <p:txBody>
          <a:bodyPr lIns="89997" tIns="44999" rIns="89997" bIns="44999">
            <a:normAutofit/>
          </a:bodyPr>
          <a:lstStyle/>
          <a:p>
            <a:endParaRPr lang="en-US" baseline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396" y="6948"/>
            <a:ext cx="161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5396" y="6948"/>
            <a:ext cx="161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909313" y="5871924"/>
            <a:ext cx="2498286" cy="626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392" tIns="25357" rIns="63392" bIns="25357">
            <a:spAutoFit/>
          </a:bodyPr>
          <a:lstStyle/>
          <a:p>
            <a:pPr defTabSz="912592">
              <a:lnSpc>
                <a:spcPct val="89000"/>
              </a:lnSpc>
            </a:pPr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  <a:p>
            <a:pPr defTabSz="912592">
              <a:lnSpc>
                <a:spcPct val="89000"/>
              </a:lnSpc>
            </a:pPr>
            <a:r>
              <a:rPr lang="en-US" sz="1800" dirty="0"/>
              <a:t>http://www.steptools.com</a:t>
            </a:r>
          </a:p>
        </p:txBody>
      </p:sp>
      <p:pic>
        <p:nvPicPr>
          <p:cNvPr id="38" name="Picture 37" descr="youtub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559" y="5894658"/>
            <a:ext cx="686754" cy="6870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612" y="5719242"/>
            <a:ext cx="4263597" cy="80193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400" dirty="0"/>
              <a:t>Martin Hardwick</a:t>
            </a:r>
          </a:p>
          <a:p>
            <a:pPr algn="r"/>
            <a:r>
              <a:rPr lang="en-US" sz="1400" dirty="0"/>
              <a:t>President STEP Tools, Inc.</a:t>
            </a:r>
          </a:p>
          <a:p>
            <a:pPr algn="r"/>
            <a:r>
              <a:rPr lang="en-US" sz="1400" dirty="0"/>
              <a:t>Professor of Computer Science, RPI</a:t>
            </a:r>
          </a:p>
          <a:p>
            <a:pPr algn="r"/>
            <a:r>
              <a:rPr lang="en-US" sz="1400" dirty="0"/>
              <a:t>Convener ISO STEP Digital Manufacturing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15" y="748880"/>
            <a:ext cx="6470747" cy="4855311"/>
          </a:xfrm>
          <a:prstGeom prst="rect">
            <a:avLst/>
          </a:prstGeom>
        </p:spPr>
      </p:pic>
      <p:pic>
        <p:nvPicPr>
          <p:cNvPr id="7" name="Picture 6" descr="C:\Users\hardwick\AppData\Local\Temp\stepncdem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0" y="1371600"/>
            <a:ext cx="2137979" cy="213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286000" y="1620982"/>
            <a:ext cx="5437922" cy="26037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400" kern="0" dirty="0"/>
              <a:t>Standards for the Digital Thread</a:t>
            </a:r>
          </a:p>
          <a:p>
            <a:pPr algn="ctr"/>
            <a:endParaRPr lang="en-US" sz="3600" kern="0" dirty="0"/>
          </a:p>
          <a:p>
            <a:pPr algn="ctr"/>
            <a:r>
              <a:rPr lang="en-US" sz="3200" kern="0" dirty="0"/>
              <a:t>Integrated Measurement</a:t>
            </a:r>
          </a:p>
          <a:p>
            <a:pPr algn="ctr"/>
            <a:r>
              <a:rPr lang="en-US" sz="3200" kern="0" dirty="0"/>
              <a:t>February, 2017</a:t>
            </a:r>
          </a:p>
        </p:txBody>
      </p:sp>
    </p:spTree>
    <p:extLst>
      <p:ext uri="{BB962C8B-B14F-4D97-AF65-F5344CB8AC3E}">
        <p14:creationId xmlns:p14="http://schemas.microsoft.com/office/powerpoint/2010/main" val="249977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Phone or Browser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371600"/>
            <a:ext cx="8940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73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 is close to its limits</a:t>
            </a:r>
          </a:p>
          <a:p>
            <a:pPr lvl="1"/>
            <a:r>
              <a:rPr lang="en-US" dirty="0"/>
              <a:t>Tool wear issue</a:t>
            </a:r>
          </a:p>
          <a:p>
            <a:r>
              <a:rPr lang="en-US" dirty="0"/>
              <a:t>Remote operator wants it checked</a:t>
            </a:r>
          </a:p>
          <a:p>
            <a:pPr lvl="1"/>
            <a:r>
              <a:rPr lang="en-US" dirty="0"/>
              <a:t>Probe plan determined in advance</a:t>
            </a:r>
          </a:p>
          <a:p>
            <a:pPr lvl="1"/>
            <a:r>
              <a:rPr lang="en-US" dirty="0"/>
              <a:t>Initiated from a remote location</a:t>
            </a:r>
          </a:p>
          <a:p>
            <a:pPr lvl="1"/>
            <a:r>
              <a:rPr lang="en-US" dirty="0"/>
              <a:t>Evaluated from a remote location</a:t>
            </a:r>
          </a:p>
        </p:txBody>
      </p:sp>
    </p:spTree>
    <p:extLst>
      <p:ext uri="{BB962C8B-B14F-4D97-AF65-F5344CB8AC3E}">
        <p14:creationId xmlns:p14="http://schemas.microsoft.com/office/powerpoint/2010/main" val="65372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Cutter sent from catalog with tool wear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Gcode</a:t>
            </a:r>
            <a:r>
              <a:rPr lang="en-US" dirty="0"/>
              <a:t> sent to machine with probing macros and UUID’s for touch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STEP sent to CMM with associations between touch points and tolerances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MTConnect</a:t>
            </a:r>
            <a:r>
              <a:rPr lang="en-US" dirty="0"/>
              <a:t> sent from machine with probe results and UUID’s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QIF sent from CMM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181378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75" y="6055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Digital Thread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8368" y="5786596"/>
            <a:ext cx="1868096" cy="461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577" tIns="45789" rIns="91577" bIns="45789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CNC Machine</a:t>
            </a:r>
          </a:p>
        </p:txBody>
      </p:sp>
      <p:sp>
        <p:nvSpPr>
          <p:cNvPr id="7" name="Up Arrow 6"/>
          <p:cNvSpPr/>
          <p:nvPr/>
        </p:nvSpPr>
        <p:spPr bwMode="auto">
          <a:xfrm>
            <a:off x="4442566" y="4419600"/>
            <a:ext cx="635781" cy="1366996"/>
          </a:xfrm>
          <a:prstGeom prst="upArrow">
            <a:avLst>
              <a:gd name="adj1" fmla="val 50000"/>
              <a:gd name="adj2" fmla="val 50834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defTabSz="915772">
              <a:lnSpc>
                <a:spcPct val="90000"/>
              </a:lnSpc>
            </a:pPr>
            <a:endParaRPr lang="en-US" sz="1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6077" y="3521462"/>
            <a:ext cx="2000387" cy="9234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577" tIns="45789" rIns="91577" bIns="45789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Digital Twin Server</a:t>
            </a:r>
          </a:p>
        </p:txBody>
      </p:sp>
      <p:cxnSp>
        <p:nvCxnSpPr>
          <p:cNvPr id="12" name="Straight Arrow Connector 11"/>
          <p:cNvCxnSpPr>
            <a:stCxn id="8" idx="1"/>
            <a:endCxn id="13" idx="3"/>
          </p:cNvCxnSpPr>
          <p:nvPr/>
        </p:nvCxnSpPr>
        <p:spPr bwMode="auto">
          <a:xfrm flipH="1">
            <a:off x="2346465" y="3983197"/>
            <a:ext cx="1359612" cy="20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TextBox 17"/>
          <p:cNvSpPr txBox="1"/>
          <p:nvPr/>
        </p:nvSpPr>
        <p:spPr>
          <a:xfrm>
            <a:off x="382465" y="3200400"/>
            <a:ext cx="1964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</a:t>
            </a:r>
          </a:p>
          <a:p>
            <a:pPr algn="ctr"/>
            <a:r>
              <a:rPr lang="en-US" dirty="0">
                <a:latin typeface="+mj-lt"/>
              </a:rPr>
              <a:t>Metrology</a:t>
            </a:r>
          </a:p>
          <a:p>
            <a:pPr algn="ctr"/>
            <a:r>
              <a:rPr lang="en-US" dirty="0">
                <a:latin typeface="+mj-lt"/>
              </a:rPr>
              <a:t>Service</a:t>
            </a:r>
          </a:p>
          <a:p>
            <a:pPr algn="ctr"/>
            <a:r>
              <a:rPr lang="en-US" dirty="0">
                <a:latin typeface="+mj-lt"/>
              </a:rPr>
              <a:t>(Virtual CMM)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7232777" y="3199373"/>
            <a:ext cx="1301703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</a:t>
            </a:r>
          </a:p>
          <a:p>
            <a:pPr algn="ctr"/>
            <a:r>
              <a:rPr lang="en-US" dirty="0">
                <a:latin typeface="+mj-lt"/>
              </a:rPr>
              <a:t>Tooling</a:t>
            </a:r>
          </a:p>
          <a:p>
            <a:pPr algn="ctr"/>
            <a:r>
              <a:rPr lang="en-US" dirty="0">
                <a:latin typeface="+mj-lt"/>
              </a:rPr>
              <a:t>Service</a:t>
            </a:r>
          </a:p>
          <a:p>
            <a:pPr algn="ctr"/>
            <a:r>
              <a:rPr lang="en-US" dirty="0">
                <a:latin typeface="+mj-lt"/>
              </a:rPr>
              <a:t>(Catalog)</a:t>
            </a:r>
          </a:p>
        </p:txBody>
      </p:sp>
      <p:cxnSp>
        <p:nvCxnSpPr>
          <p:cNvPr id="15" name="Straight Arrow Connector 14"/>
          <p:cNvCxnSpPr>
            <a:stCxn id="14" idx="1"/>
            <a:endCxn id="8" idx="3"/>
          </p:cNvCxnSpPr>
          <p:nvPr/>
        </p:nvCxnSpPr>
        <p:spPr bwMode="auto">
          <a:xfrm flipH="1" flipV="1">
            <a:off x="5706464" y="3983197"/>
            <a:ext cx="1526313" cy="10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8" idx="3"/>
            <a:endCxn id="6" idx="3"/>
          </p:cNvCxnSpPr>
          <p:nvPr/>
        </p:nvCxnSpPr>
        <p:spPr bwMode="auto">
          <a:xfrm>
            <a:off x="5706464" y="3983197"/>
            <a:ext cx="12700" cy="2034301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" name="TextBox 29"/>
          <p:cNvSpPr txBox="1"/>
          <p:nvPr/>
        </p:nvSpPr>
        <p:spPr>
          <a:xfrm>
            <a:off x="5928495" y="5238690"/>
            <a:ext cx="92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j-lt"/>
              </a:rPr>
              <a:t>G-code</a:t>
            </a:r>
          </a:p>
        </p:txBody>
      </p:sp>
      <p:sp>
        <p:nvSpPr>
          <p:cNvPr id="20" name="TextBox 31"/>
          <p:cNvSpPr txBox="1"/>
          <p:nvPr/>
        </p:nvSpPr>
        <p:spPr>
          <a:xfrm>
            <a:off x="2514600" y="3424535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AP242</a:t>
            </a:r>
          </a:p>
        </p:txBody>
      </p:sp>
      <p:sp>
        <p:nvSpPr>
          <p:cNvPr id="21" name="TextBox 32"/>
          <p:cNvSpPr txBox="1"/>
          <p:nvPr/>
        </p:nvSpPr>
        <p:spPr>
          <a:xfrm>
            <a:off x="7239000" y="2586335"/>
            <a:ext cx="1171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 Tooling</a:t>
            </a:r>
          </a:p>
        </p:txBody>
      </p:sp>
      <p:sp>
        <p:nvSpPr>
          <p:cNvPr id="22" name="TextBox 33"/>
          <p:cNvSpPr txBox="1"/>
          <p:nvPr/>
        </p:nvSpPr>
        <p:spPr>
          <a:xfrm>
            <a:off x="417322" y="249600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    Inspection</a:t>
            </a:r>
          </a:p>
        </p:txBody>
      </p:sp>
      <p:sp>
        <p:nvSpPr>
          <p:cNvPr id="29" name="TextBox 40"/>
          <p:cNvSpPr txBox="1"/>
          <p:nvPr/>
        </p:nvSpPr>
        <p:spPr>
          <a:xfrm>
            <a:off x="3285126" y="1066800"/>
            <a:ext cx="288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+mj-lt"/>
              </a:rPr>
              <a:t>Operation</a:t>
            </a:r>
          </a:p>
        </p:txBody>
      </p:sp>
      <p:sp>
        <p:nvSpPr>
          <p:cNvPr id="30" name="TextBox 42"/>
          <p:cNvSpPr txBox="1"/>
          <p:nvPr/>
        </p:nvSpPr>
        <p:spPr>
          <a:xfrm>
            <a:off x="1082617" y="5862935"/>
            <a:ext cx="6190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QIF</a:t>
            </a:r>
          </a:p>
        </p:txBody>
      </p:sp>
      <p:sp>
        <p:nvSpPr>
          <p:cNvPr id="33" name="TextBox 10"/>
          <p:cNvSpPr txBox="1"/>
          <p:nvPr/>
        </p:nvSpPr>
        <p:spPr>
          <a:xfrm>
            <a:off x="2781899" y="1612680"/>
            <a:ext cx="381487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 Phones and Tablets</a:t>
            </a:r>
          </a:p>
        </p:txBody>
      </p:sp>
      <p:sp>
        <p:nvSpPr>
          <p:cNvPr id="50" name="TextBox 14"/>
          <p:cNvSpPr txBox="1"/>
          <p:nvPr/>
        </p:nvSpPr>
        <p:spPr>
          <a:xfrm>
            <a:off x="2875361" y="4941331"/>
            <a:ext cx="164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u="sng" dirty="0">
                <a:latin typeface="+mj-lt"/>
              </a:rPr>
              <a:t>MTConnect</a:t>
            </a:r>
          </a:p>
        </p:txBody>
      </p:sp>
      <p:sp>
        <p:nvSpPr>
          <p:cNvPr id="52" name="TextBox 59"/>
          <p:cNvSpPr txBox="1"/>
          <p:nvPr/>
        </p:nvSpPr>
        <p:spPr>
          <a:xfrm>
            <a:off x="6016028" y="3429000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AP242</a:t>
            </a:r>
          </a:p>
        </p:txBody>
      </p:sp>
      <p:sp>
        <p:nvSpPr>
          <p:cNvPr id="23" name="TextBox 42"/>
          <p:cNvSpPr txBox="1"/>
          <p:nvPr/>
        </p:nvSpPr>
        <p:spPr>
          <a:xfrm>
            <a:off x="5017762" y="2563397"/>
            <a:ext cx="115448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HTML 5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364447" y="4770060"/>
            <a:ext cx="18" cy="1092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-Down Arrow 25"/>
          <p:cNvSpPr/>
          <p:nvPr/>
        </p:nvSpPr>
        <p:spPr>
          <a:xfrm>
            <a:off x="4419645" y="2089056"/>
            <a:ext cx="642517" cy="1432405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66502" y="449498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2717542" y="2641835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2927731" y="5343436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470941" y="488846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6373110" y="261927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635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010400" cy="3505200"/>
          </a:xfrm>
        </p:spPr>
        <p:txBody>
          <a:bodyPr>
            <a:normAutofit/>
          </a:bodyPr>
          <a:lstStyle/>
          <a:p>
            <a:r>
              <a:rPr lang="en-US" dirty="0"/>
              <a:t>MTConnect</a:t>
            </a:r>
          </a:p>
          <a:p>
            <a:pPr lvl="1"/>
            <a:r>
              <a:rPr lang="en-US" dirty="0"/>
              <a:t>Positional data, limits compliance</a:t>
            </a:r>
          </a:p>
          <a:p>
            <a:r>
              <a:rPr lang="en-US" dirty="0"/>
              <a:t>STEP</a:t>
            </a:r>
          </a:p>
          <a:p>
            <a:pPr lvl="1"/>
            <a:r>
              <a:rPr lang="en-US" dirty="0"/>
              <a:t>CAD data, GD&amp;T compliance</a:t>
            </a:r>
          </a:p>
          <a:p>
            <a:r>
              <a:rPr lang="en-US" dirty="0"/>
              <a:t>QIF</a:t>
            </a:r>
          </a:p>
          <a:p>
            <a:pPr lvl="1"/>
            <a:r>
              <a:rPr lang="en-US" dirty="0"/>
              <a:t>Measurements, regulation compliance</a:t>
            </a:r>
          </a:p>
        </p:txBody>
      </p:sp>
    </p:spTree>
    <p:extLst>
      <p:ext uri="{BB962C8B-B14F-4D97-AF65-F5344CB8AC3E}">
        <p14:creationId xmlns:p14="http://schemas.microsoft.com/office/powerpoint/2010/main" val="318832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10579</TotalTime>
  <Words>182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Smart Phone or Browser</vt:lpstr>
      <vt:lpstr>Scenario</vt:lpstr>
      <vt:lpstr>Actions</vt:lpstr>
      <vt:lpstr>Digital Thread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Manufacturing Advisors</dc:title>
  <dc:creator>hardwick</dc:creator>
  <cp:lastModifiedBy>hardwick</cp:lastModifiedBy>
  <cp:revision>204</cp:revision>
  <dcterms:created xsi:type="dcterms:W3CDTF">2006-08-16T00:00:00Z</dcterms:created>
  <dcterms:modified xsi:type="dcterms:W3CDTF">2016-12-14T12:31:19Z</dcterms:modified>
</cp:coreProperties>
</file>