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"/>
  </p:notesMasterIdLst>
  <p:sldIdLst>
    <p:sldId id="388" r:id="rId2"/>
    <p:sldId id="390" r:id="rId3"/>
  </p:sldIdLst>
  <p:sldSz cx="9144000" cy="6858000" type="letter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  <a:srgbClr val="FEE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2" autoAdjust="0"/>
  </p:normalViewPr>
  <p:slideViewPr>
    <p:cSldViewPr snapToGrid="0"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3109B-35F4-4B77-80BF-DCB12E3F719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5C7FD-C5AF-49F5-80BD-E8A7051C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6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2147483647 w 4128"/>
              <a:gd name="T1" fmla="*/ 2147483647 h 479"/>
              <a:gd name="T2" fmla="*/ 2147483647 w 4128"/>
              <a:gd name="T3" fmla="*/ 2147483647 h 479"/>
              <a:gd name="T4" fmla="*/ 2147483647 w 4128"/>
              <a:gd name="T5" fmla="*/ 2147483647 h 479"/>
              <a:gd name="T6" fmla="*/ 0 w 4128"/>
              <a:gd name="T7" fmla="*/ 2147483647 h 479"/>
              <a:gd name="T8" fmla="*/ 2147483647 w 4128"/>
              <a:gd name="T9" fmla="*/ 2147483647 h 4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F8ACF37C-467B-436E-9E4E-DC589C3D3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72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381000" y="1066800"/>
            <a:ext cx="4191000" cy="5410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066800"/>
            <a:ext cx="4191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065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91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91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3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9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8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6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047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531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534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100" y="6629400"/>
            <a:ext cx="2819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Digital Manufacturing- Martin Hardwick</a:t>
            </a:r>
            <a:endParaRPr lang="en-US" sz="1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72400" y="6629400"/>
            <a:ext cx="137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en-US" sz="1000" dirty="0" smtClean="0">
                <a:solidFill>
                  <a:schemeClr val="bg2"/>
                </a:solidFill>
              </a:rPr>
              <a:t>   </a:t>
            </a:r>
            <a:fld id="{A12C8527-E261-439B-BF47-7ABE5CD56069}" type="slidenum">
              <a:rPr lang="en-US" altLang="en-US" sz="10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altLang="en-US" sz="1400" dirty="0" smtClean="0">
              <a:solidFill>
                <a:schemeClr val="bg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838200"/>
            <a:ext cx="3429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opperplate Gothic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opperplate Gothic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opperplate Gothic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opperplate Gothic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opperplate Gothic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opperplate Gothic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opperplate Gothic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opperplate Gothic Bold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Monotype Sorts" pitchFamily="2" charset="2"/>
        <a:buChar char="r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buChar char="l"/>
        <a:defRPr kumimoji="1" sz="2000">
          <a:solidFill>
            <a:schemeClr val="tx1"/>
          </a:solidFill>
          <a:latin typeface="Century Schoolbook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Century Schoolbook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Century Schoolbook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­"/>
        <a:defRPr kumimoji="1" sz="2000">
          <a:solidFill>
            <a:schemeClr val="tx1"/>
          </a:solidFill>
          <a:latin typeface="Century Schoolbook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­"/>
        <a:defRPr kumimoji="1" sz="2000">
          <a:solidFill>
            <a:schemeClr val="tx1"/>
          </a:solidFill>
          <a:latin typeface="Century Schoolbook" pitchFamily="18" charset="0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­"/>
        <a:defRPr kumimoji="1" sz="2000">
          <a:solidFill>
            <a:schemeClr val="tx1"/>
          </a:solidFill>
          <a:latin typeface="Century Schoolbook" pitchFamily="18" charset="0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­"/>
        <a:defRPr kumimoji="1" sz="2000">
          <a:solidFill>
            <a:schemeClr val="tx1"/>
          </a:solidFill>
          <a:latin typeface="Century Schoolbook" pitchFamily="18" charset="0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­"/>
        <a:defRPr kumimoji="1" sz="2000">
          <a:solidFill>
            <a:schemeClr val="tx1"/>
          </a:solidFill>
          <a:latin typeface="Century Schoolbook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71" y="254472"/>
            <a:ext cx="6459495" cy="502580"/>
          </a:xfrm>
        </p:spPr>
        <p:txBody>
          <a:bodyPr/>
          <a:lstStyle/>
          <a:p>
            <a:r>
              <a:rPr lang="en-US" dirty="0" smtClean="0"/>
              <a:t>The RPI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113" y="1224643"/>
            <a:ext cx="8152022" cy="1865729"/>
          </a:xfrm>
        </p:spPr>
        <p:txBody>
          <a:bodyPr/>
          <a:lstStyle/>
          <a:p>
            <a:r>
              <a:rPr lang="en-US" dirty="0" smtClean="0"/>
              <a:t>Digital manufacturing web server</a:t>
            </a:r>
          </a:p>
          <a:p>
            <a:pPr lvl="1"/>
            <a:r>
              <a:rPr lang="en-US" dirty="0" smtClean="0"/>
              <a:t>Upload models of product and process</a:t>
            </a:r>
          </a:p>
          <a:p>
            <a:pPr lvl="1"/>
            <a:r>
              <a:rPr lang="en-US" dirty="0" smtClean="0"/>
              <a:t>Simulate machining </a:t>
            </a:r>
          </a:p>
          <a:p>
            <a:pPr lvl="1"/>
            <a:r>
              <a:rPr lang="en-US" dirty="0" smtClean="0"/>
              <a:t>Reverse engineer the part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9313" y="3327401"/>
            <a:ext cx="6028172" cy="4618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577" tIns="45789" rIns="91577" bIns="45789" rtlCol="0">
            <a:spAutoFit/>
          </a:bodyPr>
          <a:lstStyle/>
          <a:p>
            <a:pPr algn="ctr"/>
            <a:r>
              <a:rPr lang="en-US" dirty="0" smtClean="0"/>
              <a:t>Digital Manufacturing 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1925" y="5413876"/>
            <a:ext cx="1350326" cy="4618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577" tIns="45789" rIns="91577" bIns="45789" rtlCol="0">
            <a:spAutoFit/>
          </a:bodyPr>
          <a:lstStyle/>
          <a:p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4259" y="5413876"/>
            <a:ext cx="1350326" cy="4618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577" tIns="45789" rIns="91577" bIns="45789" rtlCol="0">
            <a:spAutoFit/>
          </a:bodyPr>
          <a:lstStyle/>
          <a:p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5060" y="5416416"/>
            <a:ext cx="1350326" cy="4618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577" tIns="45789" rIns="91577" bIns="45789" rtlCol="0">
            <a:spAutoFit/>
          </a:bodyPr>
          <a:lstStyle/>
          <a:p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 bwMode="auto">
          <a:xfrm>
            <a:off x="1396690" y="4268755"/>
            <a:ext cx="708871" cy="980223"/>
          </a:xfrm>
          <a:prstGeom prst="upArrow">
            <a:avLst>
              <a:gd name="adj1" fmla="val 50000"/>
              <a:gd name="adj2" fmla="val 5083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577" tIns="45789" rIns="91577" bIns="45789" numCol="1" rtlCol="0" anchor="t" anchorCtr="0" compatLnSpc="1">
            <a:prstTxWarp prst="textNoShape">
              <a:avLst/>
            </a:prstTxWarp>
          </a:bodyPr>
          <a:lstStyle/>
          <a:p>
            <a:pPr algn="ctr" defTabSz="915772">
              <a:lnSpc>
                <a:spcPct val="90000"/>
              </a:lnSpc>
            </a:pPr>
            <a:r>
              <a:rPr lang="en-US" sz="1400" b="1" dirty="0">
                <a:latin typeface="Arial" charset="0"/>
              </a:rPr>
              <a:t>XML</a:t>
            </a:r>
          </a:p>
        </p:txBody>
      </p:sp>
      <p:sp>
        <p:nvSpPr>
          <p:cNvPr id="9" name="Up Arrow 8"/>
          <p:cNvSpPr/>
          <p:nvPr/>
        </p:nvSpPr>
        <p:spPr bwMode="auto">
          <a:xfrm>
            <a:off x="3481599" y="4280970"/>
            <a:ext cx="708871" cy="980223"/>
          </a:xfrm>
          <a:prstGeom prst="upArrow">
            <a:avLst>
              <a:gd name="adj1" fmla="val 50000"/>
              <a:gd name="adj2" fmla="val 5083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577" tIns="45789" rIns="91577" bIns="45789" numCol="1" rtlCol="0" anchor="t" anchorCtr="0" compatLnSpc="1">
            <a:prstTxWarp prst="textNoShape">
              <a:avLst/>
            </a:prstTxWarp>
          </a:bodyPr>
          <a:lstStyle/>
          <a:p>
            <a:pPr algn="ctr" defTabSz="915772">
              <a:lnSpc>
                <a:spcPct val="90000"/>
              </a:lnSpc>
            </a:pPr>
            <a:r>
              <a:rPr lang="en-US" sz="1400" b="1" dirty="0">
                <a:latin typeface="Arial" charset="0"/>
              </a:rPr>
              <a:t>XML</a:t>
            </a:r>
          </a:p>
        </p:txBody>
      </p:sp>
      <p:sp>
        <p:nvSpPr>
          <p:cNvPr id="10" name="Up Arrow 9"/>
          <p:cNvSpPr/>
          <p:nvPr/>
        </p:nvSpPr>
        <p:spPr bwMode="auto">
          <a:xfrm>
            <a:off x="5694473" y="4268755"/>
            <a:ext cx="708871" cy="980223"/>
          </a:xfrm>
          <a:prstGeom prst="upArrow">
            <a:avLst>
              <a:gd name="adj1" fmla="val 50000"/>
              <a:gd name="adj2" fmla="val 5083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577" tIns="45789" rIns="91577" bIns="45789" numCol="1" rtlCol="0" anchor="t" anchorCtr="0" compatLnSpc="1">
            <a:prstTxWarp prst="textNoShape">
              <a:avLst/>
            </a:prstTxWarp>
          </a:bodyPr>
          <a:lstStyle/>
          <a:p>
            <a:pPr algn="ctr" defTabSz="915772">
              <a:lnSpc>
                <a:spcPct val="90000"/>
              </a:lnSpc>
            </a:pPr>
            <a:r>
              <a:rPr lang="en-US" sz="1400" b="1" dirty="0">
                <a:latin typeface="Arial" charset="0"/>
              </a:rPr>
              <a:t>XML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95461" y="3850148"/>
            <a:ext cx="3759576" cy="369471"/>
          </a:xfrm>
          <a:prstGeom prst="rect">
            <a:avLst/>
          </a:prstGeom>
          <a:noFill/>
        </p:spPr>
        <p:txBody>
          <a:bodyPr wrap="none" lIns="91577" tIns="45789" rIns="91577" bIns="45789" rtlCol="0">
            <a:spAutoFit/>
          </a:bodyPr>
          <a:lstStyle/>
          <a:p>
            <a:r>
              <a:rPr lang="en-US" sz="1800" dirty="0" err="1"/>
              <a:t>MTconnect</a:t>
            </a:r>
            <a:r>
              <a:rPr lang="en-US" sz="1800" dirty="0"/>
              <a:t> data streams from industry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8408" y="5911365"/>
            <a:ext cx="1141102" cy="369471"/>
          </a:xfrm>
          <a:prstGeom prst="rect">
            <a:avLst/>
          </a:prstGeom>
          <a:noFill/>
        </p:spPr>
        <p:txBody>
          <a:bodyPr wrap="none" lIns="91577" tIns="45789" rIns="91577" bIns="45789" rtlCol="0">
            <a:spAutoFit/>
          </a:bodyPr>
          <a:lstStyle/>
          <a:p>
            <a:r>
              <a:rPr lang="en-US" sz="1800" dirty="0" err="1"/>
              <a:t>Watervliet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2848" y="5883563"/>
            <a:ext cx="1286206" cy="461804"/>
          </a:xfrm>
          <a:prstGeom prst="rect">
            <a:avLst/>
          </a:prstGeom>
          <a:noFill/>
        </p:spPr>
        <p:txBody>
          <a:bodyPr wrap="none" lIns="91577" tIns="45789" rIns="91577" bIns="45789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RPI</a:t>
            </a:r>
            <a:r>
              <a:rPr lang="en-US" sz="1800" dirty="0"/>
              <a:t> MILL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60426" y="5925190"/>
            <a:ext cx="1569937" cy="369471"/>
          </a:xfrm>
          <a:prstGeom prst="rect">
            <a:avLst/>
          </a:prstGeom>
          <a:noFill/>
        </p:spPr>
        <p:txBody>
          <a:bodyPr wrap="none" lIns="91577" tIns="45789" rIns="91577" bIns="45789" rtlCol="0">
            <a:spAutoFit/>
          </a:bodyPr>
          <a:lstStyle/>
          <a:p>
            <a:r>
              <a:rPr lang="en-US" sz="1800" dirty="0" err="1"/>
              <a:t>A.N.Other</a:t>
            </a:r>
            <a:r>
              <a:rPr lang="en-US" sz="1800" dirty="0"/>
              <a:t> Inc.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27170" y="2283880"/>
            <a:ext cx="1377577" cy="6464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577" tIns="45789" rIns="91577" bIns="45789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Live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observation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Elbow Connector 16"/>
          <p:cNvCxnSpPr>
            <a:endCxn id="15" idx="1"/>
          </p:cNvCxnSpPr>
          <p:nvPr/>
        </p:nvCxnSpPr>
        <p:spPr bwMode="auto">
          <a:xfrm flipV="1">
            <a:off x="6109284" y="2607115"/>
            <a:ext cx="917886" cy="720288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028045" y="4099161"/>
            <a:ext cx="1159568" cy="6464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577" tIns="45789" rIns="91577" bIns="45789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Snapshot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validation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2" name="Elbow Connector 21"/>
          <p:cNvCxnSpPr>
            <a:stCxn id="4" idx="3"/>
            <a:endCxn id="20" idx="0"/>
          </p:cNvCxnSpPr>
          <p:nvPr/>
        </p:nvCxnSpPr>
        <p:spPr bwMode="auto">
          <a:xfrm>
            <a:off x="6937485" y="3558303"/>
            <a:ext cx="670344" cy="54085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789063" y="2299199"/>
            <a:ext cx="1228562" cy="307916"/>
          </a:xfrm>
          <a:prstGeom prst="rect">
            <a:avLst/>
          </a:prstGeom>
          <a:noFill/>
        </p:spPr>
        <p:txBody>
          <a:bodyPr wrap="none" lIns="91577" tIns="45789" rIns="91577" bIns="45789" rtlCol="0">
            <a:spAutoFit/>
          </a:bodyPr>
          <a:lstStyle/>
          <a:p>
            <a:r>
              <a:rPr lang="en-US" sz="1400" dirty="0" smtClean="0"/>
              <a:t>JSON/</a:t>
            </a:r>
            <a:r>
              <a:rPr lang="en-US" sz="1400" dirty="0" err="1" smtClean="0"/>
              <a:t>WebGL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013792" y="3220254"/>
            <a:ext cx="1050564" cy="307916"/>
          </a:xfrm>
          <a:prstGeom prst="rect">
            <a:avLst/>
          </a:prstGeom>
          <a:noFill/>
        </p:spPr>
        <p:txBody>
          <a:bodyPr wrap="none" lIns="91577" tIns="45789" rIns="91577" bIns="45789" rtlCol="0">
            <a:spAutoFit/>
          </a:bodyPr>
          <a:lstStyle/>
          <a:p>
            <a:r>
              <a:rPr lang="en-US" sz="1400" dirty="0" smtClean="0"/>
              <a:t>STL/AP242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138233" y="2807458"/>
            <a:ext cx="2964550" cy="461804"/>
          </a:xfrm>
          <a:prstGeom prst="rect">
            <a:avLst/>
          </a:prstGeom>
          <a:noFill/>
        </p:spPr>
        <p:txBody>
          <a:bodyPr wrap="none" lIns="91577" tIns="45789" rIns="91577" bIns="45789" rtlCol="0">
            <a:spAutoFit/>
          </a:bodyPr>
          <a:lstStyle/>
          <a:p>
            <a:r>
              <a:rPr lang="en-US" dirty="0" smtClean="0"/>
              <a:t>3D Models from CAD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403344" y="620653"/>
            <a:ext cx="2742677" cy="27699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https://</a:t>
            </a:r>
            <a:r>
              <a:rPr lang="en-US" sz="1200" b="1" dirty="0" smtClean="0">
                <a:solidFill>
                  <a:srgbClr val="FF0000"/>
                </a:solidFill>
              </a:rPr>
              <a:t>github.com/ghemingway/cad.js/</a:t>
            </a:r>
            <a:endParaRPr lang="en-US" sz="1200" b="1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045" y="4888194"/>
            <a:ext cx="1634830" cy="907320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625" y="1042948"/>
            <a:ext cx="1602188" cy="117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4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to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Static objects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/>
              <a:t>Workplan</a:t>
            </a:r>
            <a:r>
              <a:rPr lang="en-US" dirty="0"/>
              <a:t> tree</a:t>
            </a:r>
          </a:p>
          <a:p>
            <a:pPr lvl="1"/>
            <a:r>
              <a:rPr lang="en-US" dirty="0" smtClean="0"/>
              <a:t>Workpiece</a:t>
            </a:r>
          </a:p>
          <a:p>
            <a:pPr lvl="1"/>
            <a:r>
              <a:rPr lang="en-US" dirty="0" smtClean="0"/>
              <a:t>Cutting tool</a:t>
            </a:r>
          </a:p>
          <a:p>
            <a:pPr lvl="1"/>
            <a:r>
              <a:rPr lang="en-US" dirty="0" smtClean="0"/>
              <a:t>Toolpath</a:t>
            </a:r>
          </a:p>
          <a:p>
            <a:pPr lvl="1"/>
            <a:r>
              <a:rPr lang="en-US" dirty="0" smtClean="0"/>
              <a:t>Technology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Shape Geometry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Path Geometry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Machine</a:t>
            </a:r>
          </a:p>
          <a:p>
            <a:pPr lvl="1"/>
            <a:r>
              <a:rPr lang="en-US" dirty="0" smtClean="0"/>
              <a:t>Annotation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Dynamic objects</a:t>
            </a:r>
          </a:p>
          <a:p>
            <a:pPr lvl="1"/>
            <a:r>
              <a:rPr lang="en-US" dirty="0" smtClean="0"/>
              <a:t>Tool tip location</a:t>
            </a:r>
          </a:p>
          <a:p>
            <a:pPr lvl="1"/>
            <a:r>
              <a:rPr lang="en-US" dirty="0" smtClean="0"/>
              <a:t>Workpiece location</a:t>
            </a:r>
          </a:p>
          <a:p>
            <a:pPr lvl="1"/>
            <a:r>
              <a:rPr lang="en-US" dirty="0" smtClean="0"/>
              <a:t>Program location</a:t>
            </a:r>
          </a:p>
          <a:p>
            <a:pPr lvl="1"/>
            <a:r>
              <a:rPr lang="en-US" dirty="0" smtClean="0"/>
              <a:t>Geometry snapshot</a:t>
            </a:r>
          </a:p>
          <a:p>
            <a:pPr lvl="1"/>
            <a:r>
              <a:rPr lang="en-US" dirty="0" smtClean="0"/>
              <a:t>Geometry delta</a:t>
            </a:r>
          </a:p>
        </p:txBody>
      </p:sp>
    </p:spTree>
    <p:extLst>
      <p:ext uri="{BB962C8B-B14F-4D97-AF65-F5344CB8AC3E}">
        <p14:creationId xmlns:p14="http://schemas.microsoft.com/office/powerpoint/2010/main" val="1073254220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01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Lecture01">
      <a:majorFont>
        <a:latin typeface="Copperplate Gothic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01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01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0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C:\WINNT\Profiles\hardwick.001\Desktop\My Documents\cs1\New Lectures\Lecture01.pot</Template>
  <TotalTime>4593</TotalTime>
  <Words>84</Words>
  <Application>Microsoft Office PowerPoint</Application>
  <PresentationFormat>Letter Paper (8.5x11 in)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Lecture01</vt:lpstr>
      <vt:lpstr>The RPI experiment</vt:lpstr>
      <vt:lpstr>Mapping to JSON</vt:lpstr>
    </vt:vector>
  </TitlesOfParts>
  <Company>Rensselaer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David L. Spooner</dc:creator>
  <cp:lastModifiedBy>Martin Hardwick</cp:lastModifiedBy>
  <cp:revision>157</cp:revision>
  <cp:lastPrinted>1998-05-18T15:38:16Z</cp:lastPrinted>
  <dcterms:created xsi:type="dcterms:W3CDTF">1998-05-18T13:46:25Z</dcterms:created>
  <dcterms:modified xsi:type="dcterms:W3CDTF">2015-11-04T12:41:37Z</dcterms:modified>
</cp:coreProperties>
</file>