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473" r:id="rId2"/>
    <p:sldId id="471" r:id="rId3"/>
    <p:sldId id="470" r:id="rId4"/>
    <p:sldId id="472" r:id="rId5"/>
    <p:sldId id="466" r:id="rId6"/>
    <p:sldId id="467" r:id="rId7"/>
  </p:sldIdLst>
  <p:sldSz cx="9131300" cy="6845300"/>
  <p:notesSz cx="6997700" cy="92583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4AC3"/>
    <a:srgbClr val="FFFF66"/>
    <a:srgbClr val="99CCFF"/>
    <a:srgbClr val="FFFF99"/>
    <a:srgbClr val="99CC00"/>
    <a:srgbClr val="33CCFF"/>
    <a:srgbClr val="CCFF33"/>
    <a:srgbClr val="CCCC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94" autoAdjust="0"/>
    <p:restoredTop sz="81029" autoAdjust="0"/>
  </p:normalViewPr>
  <p:slideViewPr>
    <p:cSldViewPr>
      <p:cViewPr varScale="1">
        <p:scale>
          <a:sx n="117" d="100"/>
          <a:sy n="117" d="100"/>
        </p:scale>
        <p:origin x="-1458" y="-108"/>
      </p:cViewPr>
      <p:guideLst>
        <p:guide orient="horz" pos="2156"/>
        <p:guide pos="2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748" y="-96"/>
      </p:cViewPr>
      <p:guideLst>
        <p:guide orient="horz" pos="2916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666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7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09600"/>
            <a:ext cx="4572000" cy="3429000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26958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2127250"/>
            <a:ext cx="7762875" cy="1466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013" y="3878263"/>
            <a:ext cx="6391275" cy="17494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9050" y="254000"/>
            <a:ext cx="2070100" cy="255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8750" y="254000"/>
            <a:ext cx="6057900" cy="25574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2150" y="1222375"/>
            <a:ext cx="3797300" cy="21208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222375"/>
            <a:ext cx="3797300" cy="21208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8750" y="254000"/>
            <a:ext cx="1336675" cy="328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Title Text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22250" y="133350"/>
            <a:ext cx="25400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84150" y="688975"/>
            <a:ext cx="87630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8340725" y="6551613"/>
            <a:ext cx="577850" cy="19843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198" tIns="44308" rIns="90198" bIns="44308">
            <a:spAutoFit/>
          </a:bodyPr>
          <a:lstStyle/>
          <a:p>
            <a:pPr defTabSz="911225">
              <a:defRPr/>
            </a:pPr>
            <a:r>
              <a:rPr lang="en-US" sz="800"/>
              <a:t>Slide </a:t>
            </a:r>
            <a:fld id="{9419E30E-3D5E-44E3-B1AC-E668E3E59A5E}" type="slidenum">
              <a:rPr lang="en-US" sz="800"/>
              <a:pPr defTabSz="911225">
                <a:defRPr/>
              </a:pPr>
              <a:t>‹#›</a:t>
            </a:fld>
            <a:endParaRPr lang="en-US" sz="80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2150" y="1222375"/>
            <a:ext cx="7747000" cy="1589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vert="horz" wrap="square" lIns="90198" tIns="44308" rIns="90198" bIns="4430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605736" y="6551613"/>
            <a:ext cx="1921416" cy="20028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198" tIns="44308" rIns="90198" bIns="44308">
            <a:spAutoFit/>
          </a:bodyPr>
          <a:lstStyle/>
          <a:p>
            <a:pPr algn="ctr" defTabSz="911225">
              <a:defRPr/>
            </a:pPr>
            <a:r>
              <a:rPr lang="en-US" sz="800" b="0" dirty="0"/>
              <a:t>© Copyright </a:t>
            </a:r>
            <a:r>
              <a:rPr lang="en-US" sz="800" b="0" dirty="0" smtClean="0"/>
              <a:t>2014 </a:t>
            </a:r>
            <a:r>
              <a:rPr lang="en-US" sz="800" b="0" dirty="0"/>
              <a:t>— STEP Tools, Inc.</a:t>
            </a:r>
          </a:p>
        </p:txBody>
      </p:sp>
      <p:pic>
        <p:nvPicPr>
          <p:cNvPr id="9" name="Picture 8" descr="C:\Documents and Settings\Martin Hardwick\My Documents\stepnc-text-only.gif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32650" y="63500"/>
            <a:ext cx="1715770" cy="513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84163" indent="-284163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860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39825" indent="-22860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38288" indent="-17145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1993900" indent="-17145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1100" indent="-17145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08300" indent="-17145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65500" indent="-17145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2700" indent="-171450" algn="l" defTabSz="9112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8750" y="254000"/>
            <a:ext cx="4865114" cy="332399"/>
          </a:xfrm>
        </p:spPr>
        <p:txBody>
          <a:bodyPr/>
          <a:lstStyle/>
          <a:p>
            <a:r>
              <a:rPr lang="en-US" dirty="0" smtClean="0"/>
              <a:t>Completing the digital definition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27050" y="1670050"/>
            <a:ext cx="7747000" cy="3524268"/>
          </a:xfrm>
        </p:spPr>
        <p:txBody>
          <a:bodyPr/>
          <a:lstStyle/>
          <a:p>
            <a:r>
              <a:rPr lang="en-US" dirty="0" smtClean="0"/>
              <a:t>Completed AP238 Edition 1 in 2007</a:t>
            </a:r>
          </a:p>
          <a:p>
            <a:pPr lvl="1"/>
            <a:r>
              <a:rPr lang="en-US" dirty="0" smtClean="0"/>
              <a:t>ISO 14649 harmonized with STEP resources</a:t>
            </a:r>
          </a:p>
          <a:p>
            <a:pPr lvl="1"/>
            <a:r>
              <a:rPr lang="en-US" dirty="0" smtClean="0"/>
              <a:t>Technical issues discovered, corrections </a:t>
            </a:r>
            <a:r>
              <a:rPr lang="en-US" dirty="0" smtClean="0"/>
              <a:t>tested</a:t>
            </a:r>
            <a:endParaRPr lang="en-US" dirty="0" smtClean="0"/>
          </a:p>
          <a:p>
            <a:pPr lvl="1"/>
            <a:r>
              <a:rPr lang="en-US" dirty="0" smtClean="0"/>
              <a:t>AP242 completed in 2015, </a:t>
            </a:r>
            <a:r>
              <a:rPr lang="en-US" dirty="0" smtClean="0"/>
              <a:t>now needs </a:t>
            </a:r>
            <a:r>
              <a:rPr lang="en-US" dirty="0" smtClean="0"/>
              <a:t>to be integrated</a:t>
            </a:r>
          </a:p>
          <a:p>
            <a:r>
              <a:rPr lang="en-US" dirty="0" smtClean="0"/>
              <a:t>Therefore, we propose to integrate AP238 into AP242 for </a:t>
            </a:r>
            <a:r>
              <a:rPr lang="en-US" dirty="0" smtClean="0">
                <a:solidFill>
                  <a:srgbClr val="FF0000"/>
                </a:solidFill>
              </a:rPr>
              <a:t>Mind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Gap</a:t>
            </a:r>
            <a:r>
              <a:rPr lang="en-US" dirty="0" smtClean="0"/>
              <a:t> II</a:t>
            </a:r>
          </a:p>
          <a:p>
            <a:pPr lvl="1"/>
            <a:r>
              <a:rPr lang="en-US" u="sng" dirty="0" smtClean="0"/>
              <a:t>Looking for participants to help us</a:t>
            </a:r>
          </a:p>
          <a:p>
            <a:pPr lvl="1"/>
            <a:r>
              <a:rPr lang="en-US" dirty="0" smtClean="0"/>
              <a:t>Modularize the definitions</a:t>
            </a:r>
            <a:endParaRPr lang="en-US" dirty="0" smtClean="0"/>
          </a:p>
          <a:p>
            <a:pPr lvl="1"/>
            <a:r>
              <a:rPr lang="en-US" dirty="0" smtClean="0"/>
              <a:t>Apply to adaptive </a:t>
            </a:r>
            <a:r>
              <a:rPr lang="en-US" dirty="0" smtClean="0"/>
              <a:t>programming applications</a:t>
            </a:r>
          </a:p>
          <a:p>
            <a:pPr lvl="1"/>
            <a:r>
              <a:rPr lang="en-US" dirty="0" smtClean="0"/>
              <a:t>Both </a:t>
            </a:r>
            <a:r>
              <a:rPr lang="en-US" dirty="0" smtClean="0"/>
              <a:t>additive and </a:t>
            </a:r>
            <a:r>
              <a:rPr lang="en-US" dirty="0"/>
              <a:t>s</a:t>
            </a:r>
            <a:r>
              <a:rPr lang="en-US" dirty="0" smtClean="0"/>
              <a:t>ubtractive manufacturing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379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8750" y="254000"/>
            <a:ext cx="4114909" cy="3323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MtG</a:t>
            </a:r>
            <a:r>
              <a:rPr lang="en-US" dirty="0" smtClean="0"/>
              <a:t> I and </a:t>
            </a:r>
            <a:r>
              <a:rPr lang="en-US" dirty="0" smtClean="0">
                <a:solidFill>
                  <a:srgbClr val="0070C0"/>
                </a:solidFill>
              </a:rPr>
              <a:t>O3</a:t>
            </a:r>
            <a:r>
              <a:rPr lang="en-US" dirty="0" smtClean="0"/>
              <a:t> Digital Thread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5650" y="2774413"/>
            <a:ext cx="62869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86375" y="2584450"/>
            <a:ext cx="936475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Penn</a:t>
            </a:r>
          </a:p>
          <a:p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72832" y="2746111"/>
            <a:ext cx="122661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Boeing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85984" y="4718050"/>
            <a:ext cx="146546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Mitutoyo</a:t>
            </a:r>
            <a:endParaRPr lang="en-US" dirty="0"/>
          </a:p>
        </p:txBody>
      </p: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 bwMode="auto">
          <a:xfrm flipV="1">
            <a:off x="1384348" y="2963015"/>
            <a:ext cx="2702027" cy="2376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6" idx="3"/>
            <a:endCxn id="7" idx="1"/>
          </p:cNvCxnSpPr>
          <p:nvPr/>
        </p:nvCxnSpPr>
        <p:spPr bwMode="auto">
          <a:xfrm flipV="1">
            <a:off x="5022850" y="2958477"/>
            <a:ext cx="2049982" cy="453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Elbow Connector 14"/>
          <p:cNvCxnSpPr>
            <a:stCxn id="5" idx="2"/>
            <a:endCxn id="8" idx="1"/>
          </p:cNvCxnSpPr>
          <p:nvPr/>
        </p:nvCxnSpPr>
        <p:spPr bwMode="auto">
          <a:xfrm rot="16200000" flipH="1">
            <a:off x="1562356" y="2706787"/>
            <a:ext cx="1731271" cy="271598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Elbow Connector 17"/>
          <p:cNvCxnSpPr>
            <a:stCxn id="7" idx="2"/>
            <a:endCxn id="8" idx="3"/>
          </p:cNvCxnSpPr>
          <p:nvPr/>
        </p:nvCxnSpPr>
        <p:spPr bwMode="auto">
          <a:xfrm rot="5400000">
            <a:off x="5589010" y="2833284"/>
            <a:ext cx="1759573" cy="2434691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898650" y="4489450"/>
            <a:ext cx="112723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AP242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898650" y="2584450"/>
            <a:ext cx="112723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AP203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327650" y="2508250"/>
            <a:ext cx="112723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AP238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524979" y="4489450"/>
            <a:ext cx="185980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MTConnect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8" idx="2"/>
          </p:cNvCxnSpPr>
          <p:nvPr/>
        </p:nvCxnSpPr>
        <p:spPr bwMode="auto">
          <a:xfrm>
            <a:off x="4518717" y="5142782"/>
            <a:ext cx="0" cy="8706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4674838" y="5289550"/>
            <a:ext cx="696024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QIF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82338" y="1746250"/>
            <a:ext cx="1093569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smtClean="0"/>
              <a:t>design</a:t>
            </a:r>
            <a:endParaRPr lang="en-US" b="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3629680" y="1580051"/>
            <a:ext cx="1606530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a</a:t>
            </a:r>
            <a:r>
              <a:rPr lang="en-US" b="0" i="1" dirty="0" smtClean="0"/>
              <a:t>dvanced </a:t>
            </a:r>
          </a:p>
          <a:p>
            <a:pPr algn="ctr"/>
            <a:r>
              <a:rPr lang="en-US" b="0" i="1" dirty="0" smtClean="0"/>
              <a:t>CAM</a:t>
            </a:r>
            <a:endParaRPr lang="en-US" b="0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6775450" y="1746250"/>
            <a:ext cx="1590500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m</a:t>
            </a:r>
            <a:r>
              <a:rPr lang="en-US" b="0" i="1" dirty="0" smtClean="0"/>
              <a:t>achining</a:t>
            </a:r>
            <a:endParaRPr lang="en-US" b="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874521" y="5214496"/>
            <a:ext cx="3344185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b="0" i="1" dirty="0" smtClean="0"/>
              <a:t>Automated measurement of</a:t>
            </a:r>
          </a:p>
          <a:p>
            <a:r>
              <a:rPr lang="en-US" sz="2000" b="0" i="1" dirty="0"/>
              <a:t>r</a:t>
            </a:r>
            <a:r>
              <a:rPr lang="en-US" sz="2000" b="0" i="1" dirty="0" smtClean="0"/>
              <a:t>eal and virtual machining</a:t>
            </a:r>
            <a:endParaRPr lang="en-US" sz="2000" b="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603152" y="3586718"/>
            <a:ext cx="216597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b="0" i="1" dirty="0" smtClean="0"/>
              <a:t>Optimized tooling</a:t>
            </a:r>
            <a:endParaRPr lang="en-US" sz="2000" b="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3364106" y="951984"/>
            <a:ext cx="191110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b="0" i="1" dirty="0" smtClean="0"/>
              <a:t>Cloud Services</a:t>
            </a:r>
            <a:endParaRPr lang="en-US" sz="2000" b="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571588" y="2988782"/>
            <a:ext cx="95250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MtG</a:t>
            </a:r>
            <a:r>
              <a:rPr lang="en-US" dirty="0" smtClean="0"/>
              <a:t> I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36650" y="3803650"/>
            <a:ext cx="59503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D4AC3"/>
                </a:solidFill>
              </a:rPr>
              <a:t>O3</a:t>
            </a:r>
            <a:endParaRPr lang="en-US" dirty="0">
              <a:solidFill>
                <a:srgbClr val="2D4AC3"/>
              </a:solidFill>
            </a:endParaRPr>
          </a:p>
        </p:txBody>
      </p:sp>
      <p:sp>
        <p:nvSpPr>
          <p:cNvPr id="28" name="Left-Right Arrow 27"/>
          <p:cNvSpPr/>
          <p:nvPr/>
        </p:nvSpPr>
        <p:spPr bwMode="auto">
          <a:xfrm>
            <a:off x="2889250" y="3517150"/>
            <a:ext cx="3352800" cy="928116"/>
          </a:xfrm>
          <a:prstGeom prst="leftRigh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STEP-NC DLL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42250" y="3956050"/>
            <a:ext cx="1069524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Sandvik</a:t>
            </a:r>
          </a:p>
          <a:p>
            <a:r>
              <a:rPr lang="en-US" sz="1800" dirty="0" err="1" smtClean="0"/>
              <a:t>Iscar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222250" y="3803650"/>
            <a:ext cx="45397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ITI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6028189" y="5175250"/>
            <a:ext cx="189026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SystemInsights</a:t>
            </a:r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5397629" y="951984"/>
            <a:ext cx="130042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Vanderbilt</a:t>
            </a:r>
            <a:endParaRPr lang="en-US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3364106" y="3517418"/>
            <a:ext cx="2465740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+15% machining efficiency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8472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 bwMode="auto">
          <a:xfrm>
            <a:off x="2508250" y="5343884"/>
            <a:ext cx="6172200" cy="974366"/>
          </a:xfrm>
          <a:prstGeom prst="rightArrow">
            <a:avLst/>
          </a:prstGeom>
          <a:noFill/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Adaptive Programming (AP242) DLL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374650" y="5343884"/>
            <a:ext cx="2057400" cy="4572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+New Modules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3651250" y="4886684"/>
            <a:ext cx="609600" cy="6858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H="1">
            <a:off x="5060950" y="4886684"/>
            <a:ext cx="571500" cy="6858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3946489" y="4658084"/>
            <a:ext cx="1401346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JSON</a:t>
            </a:r>
          </a:p>
          <a:p>
            <a:pPr algn="ctr"/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29637" y="6105884"/>
            <a:ext cx="523412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smtClean="0"/>
              <a:t>Additive &amp; Subtractive manufacturing</a:t>
            </a:r>
            <a:endParaRPr lang="en-US" b="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14516" y="4204895"/>
            <a:ext cx="1817934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smtClean="0"/>
              <a:t>Digital Apps</a:t>
            </a:r>
            <a:endParaRPr lang="en-US" b="0" i="1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58750" y="254000"/>
            <a:ext cx="5073505" cy="33239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Transition to adaptive programing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Left-Right Arrow 12"/>
          <p:cNvSpPr/>
          <p:nvPr/>
        </p:nvSpPr>
        <p:spPr bwMode="auto">
          <a:xfrm>
            <a:off x="679450" y="1958185"/>
            <a:ext cx="7689850" cy="928116"/>
          </a:xfrm>
          <a:prstGeom prst="leftRigh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STEP-NC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AP238) &amp; ISO 13399 DLL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16981" y="1745819"/>
            <a:ext cx="5630067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smtClean="0"/>
              <a:t>Integrated machining and measurement</a:t>
            </a:r>
            <a:endParaRPr lang="en-US" b="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891858" y="2693118"/>
            <a:ext cx="465499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smtClean="0"/>
              <a:t>Tooling and process optimization</a:t>
            </a:r>
            <a:endParaRPr lang="en-US" b="0" i="1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222250" y="3422650"/>
            <a:ext cx="88392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8" name="Title 15"/>
          <p:cNvSpPr txBox="1">
            <a:spLocks/>
          </p:cNvSpPr>
          <p:nvPr/>
        </p:nvSpPr>
        <p:spPr bwMode="auto">
          <a:xfrm>
            <a:off x="1455425" y="984250"/>
            <a:ext cx="5908669" cy="3323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12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12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9112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9112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9112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defTabSz="9112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defTabSz="9112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defTabSz="9112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defTabSz="9112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 err="1" smtClean="0">
                <a:solidFill>
                  <a:srgbClr val="FF0000"/>
                </a:solidFill>
              </a:rPr>
              <a:t>MtG</a:t>
            </a:r>
            <a:r>
              <a:rPr lang="en-US" kern="0" dirty="0" smtClean="0"/>
              <a:t> I – closed solution / open standards</a:t>
            </a:r>
            <a:endParaRPr lang="en-US" kern="0" dirty="0"/>
          </a:p>
        </p:txBody>
      </p:sp>
      <p:sp>
        <p:nvSpPr>
          <p:cNvPr id="20" name="TextBox 19"/>
          <p:cNvSpPr txBox="1"/>
          <p:nvPr/>
        </p:nvSpPr>
        <p:spPr>
          <a:xfrm>
            <a:off x="1554791" y="3531318"/>
            <a:ext cx="5937844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MtG</a:t>
            </a:r>
            <a:r>
              <a:rPr lang="en-US" dirty="0"/>
              <a:t> II – open solution / open </a:t>
            </a:r>
            <a:r>
              <a:rPr lang="en-US" dirty="0" smtClean="0"/>
              <a:t>standards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7048" y="4711104"/>
            <a:ext cx="192873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Open </a:t>
            </a:r>
            <a:r>
              <a:rPr lang="en-US" sz="1800" dirty="0" smtClean="0">
                <a:solidFill>
                  <a:srgbClr val="FF0000"/>
                </a:solidFill>
              </a:rPr>
              <a:t>source </a:t>
            </a:r>
            <a:r>
              <a:rPr lang="en-US" sz="1800" dirty="0" err="1" smtClean="0">
                <a:solidFill>
                  <a:srgbClr val="FF0000"/>
                </a:solidFill>
              </a:rPr>
              <a:t>dll</a:t>
            </a:r>
            <a:endParaRPr lang="en-US" sz="18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4" idx="2"/>
          </p:cNvCxnSpPr>
          <p:nvPr/>
        </p:nvCxnSpPr>
        <p:spPr bwMode="auto">
          <a:xfrm flipH="1">
            <a:off x="7613651" y="5052736"/>
            <a:ext cx="497764" cy="35111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7398218" y="1411484"/>
            <a:ext cx="177484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Closed source</a:t>
            </a:r>
            <a:endParaRPr lang="en-US" sz="1800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>
            <a:stCxn id="19" idx="2"/>
          </p:cNvCxnSpPr>
          <p:nvPr/>
        </p:nvCxnSpPr>
        <p:spPr bwMode="auto">
          <a:xfrm flipH="1">
            <a:off x="7492635" y="1753116"/>
            <a:ext cx="793006" cy="2050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743397" y="4810107"/>
            <a:ext cx="112723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AP242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5695" y="5758627"/>
            <a:ext cx="1313180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extensible</a:t>
            </a:r>
          </a:p>
          <a:p>
            <a:pPr algn="ctr"/>
            <a:r>
              <a:rPr lang="en-US" sz="1800" dirty="0" smtClean="0">
                <a:solidFill>
                  <a:srgbClr val="FF0000"/>
                </a:solidFill>
              </a:rPr>
              <a:t>scope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7812" y="2776218"/>
            <a:ext cx="851515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f</a:t>
            </a:r>
            <a:r>
              <a:rPr lang="en-US" sz="1800" dirty="0" smtClean="0">
                <a:solidFill>
                  <a:srgbClr val="FF0000"/>
                </a:solidFill>
              </a:rPr>
              <a:t>ixed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scope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3986" y="4074505"/>
            <a:ext cx="1377300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automated</a:t>
            </a:r>
            <a:endParaRPr lang="en-US" sz="1800" dirty="0" smtClean="0">
              <a:solidFill>
                <a:srgbClr val="FF0000"/>
              </a:solidFill>
            </a:endParaRPr>
          </a:p>
          <a:p>
            <a:pPr algn="ctr"/>
            <a:r>
              <a:rPr lang="en-US" sz="1800" dirty="0" smtClean="0">
                <a:solidFill>
                  <a:srgbClr val="FF0000"/>
                </a:solidFill>
              </a:rPr>
              <a:t>integration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81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8750" y="254000"/>
            <a:ext cx="4199868" cy="332399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MtG</a:t>
            </a:r>
            <a:r>
              <a:rPr lang="en-US" dirty="0" smtClean="0"/>
              <a:t> II  and </a:t>
            </a:r>
            <a:r>
              <a:rPr lang="en-US" dirty="0" smtClean="0">
                <a:solidFill>
                  <a:srgbClr val="0070C0"/>
                </a:solidFill>
              </a:rPr>
              <a:t>O3</a:t>
            </a:r>
            <a:r>
              <a:rPr lang="en-US" dirty="0" smtClean="0"/>
              <a:t> Digital Thread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7050" y="2655594"/>
            <a:ext cx="121058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61879" y="2465631"/>
            <a:ext cx="165622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Advanced</a:t>
            </a:r>
          </a:p>
          <a:p>
            <a:pPr algn="ctr"/>
            <a:r>
              <a:rPr lang="en-US" dirty="0" smtClean="0"/>
              <a:t>CAM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46850" y="2627292"/>
            <a:ext cx="230383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Manufacturing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94050" y="4384126"/>
            <a:ext cx="2170787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Measurement</a:t>
            </a:r>
            <a:endParaRPr lang="en-US" dirty="0"/>
          </a:p>
        </p:txBody>
      </p: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 bwMode="auto">
          <a:xfrm flipV="1">
            <a:off x="1737638" y="2844196"/>
            <a:ext cx="1724241" cy="2376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6" idx="3"/>
            <a:endCxn id="7" idx="1"/>
          </p:cNvCxnSpPr>
          <p:nvPr/>
        </p:nvCxnSpPr>
        <p:spPr bwMode="auto">
          <a:xfrm flipV="1">
            <a:off x="5118102" y="2839658"/>
            <a:ext cx="1428748" cy="453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Elbow Connector 14"/>
          <p:cNvCxnSpPr>
            <a:stCxn id="5" idx="2"/>
            <a:endCxn id="8" idx="1"/>
          </p:cNvCxnSpPr>
          <p:nvPr/>
        </p:nvCxnSpPr>
        <p:spPr bwMode="auto">
          <a:xfrm rot="16200000" flipH="1">
            <a:off x="1405114" y="2807556"/>
            <a:ext cx="1516166" cy="206170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Elbow Connector 17"/>
          <p:cNvCxnSpPr>
            <a:stCxn id="7" idx="2"/>
            <a:endCxn id="8" idx="3"/>
          </p:cNvCxnSpPr>
          <p:nvPr/>
        </p:nvCxnSpPr>
        <p:spPr bwMode="auto">
          <a:xfrm rot="5400000">
            <a:off x="5759569" y="2657293"/>
            <a:ext cx="1544468" cy="2333931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670050" y="4707899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/>
              <a:t>AP242</a:t>
            </a:r>
            <a:endParaRPr lang="en-US" sz="2000" b="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1974850" y="2443228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/>
              <a:t>AP242</a:t>
            </a:r>
            <a:endParaRPr lang="en-US" sz="2000" b="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5326447" y="2389431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/>
              <a:t>AP242</a:t>
            </a:r>
            <a:endParaRPr lang="en-US" sz="2000" b="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6105418" y="4707899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/>
              <a:t>AP242</a:t>
            </a:r>
            <a:endParaRPr lang="en-US" sz="2000" b="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746250" y="1213229"/>
            <a:ext cx="2064989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b="0" i="1" dirty="0" smtClean="0"/>
              <a:t>GD&amp;T data</a:t>
            </a:r>
          </a:p>
          <a:p>
            <a:r>
              <a:rPr lang="en-US" sz="2000" b="0" i="1" dirty="0" smtClean="0"/>
              <a:t>Automated CAM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82145" y="1185569"/>
            <a:ext cx="2874505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b="0" i="1" dirty="0" smtClean="0"/>
              <a:t>Richer for additive</a:t>
            </a:r>
          </a:p>
          <a:p>
            <a:r>
              <a:rPr lang="en-US" sz="2000" b="0" i="1" dirty="0" smtClean="0"/>
              <a:t>Accurate for subtractive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89450" y="5595719"/>
            <a:ext cx="3615092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b="0" i="1" dirty="0" smtClean="0"/>
              <a:t>Faster (on-machine, real time)</a:t>
            </a:r>
          </a:p>
          <a:p>
            <a:r>
              <a:rPr lang="en-US" sz="2000" b="0" i="1" dirty="0" smtClean="0"/>
              <a:t>More detailed measurement</a:t>
            </a:r>
          </a:p>
        </p:txBody>
      </p:sp>
      <p:cxnSp>
        <p:nvCxnSpPr>
          <p:cNvPr id="13" name="Straight Arrow Connector 12"/>
          <p:cNvCxnSpPr>
            <a:stCxn id="3" idx="3"/>
            <a:endCxn id="6" idx="0"/>
          </p:cNvCxnSpPr>
          <p:nvPr/>
        </p:nvCxnSpPr>
        <p:spPr bwMode="auto">
          <a:xfrm>
            <a:off x="3811239" y="1536395"/>
            <a:ext cx="478752" cy="92923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23" idx="2"/>
            <a:endCxn id="7" idx="0"/>
          </p:cNvCxnSpPr>
          <p:nvPr/>
        </p:nvCxnSpPr>
        <p:spPr bwMode="auto">
          <a:xfrm>
            <a:off x="7319398" y="1831900"/>
            <a:ext cx="379370" cy="79539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25" idx="0"/>
            <a:endCxn id="8" idx="2"/>
          </p:cNvCxnSpPr>
          <p:nvPr/>
        </p:nvCxnSpPr>
        <p:spPr bwMode="auto">
          <a:xfrm flipH="1" flipV="1">
            <a:off x="4279444" y="4808858"/>
            <a:ext cx="2017552" cy="78686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21" idx="0"/>
            <a:endCxn id="3" idx="2"/>
          </p:cNvCxnSpPr>
          <p:nvPr/>
        </p:nvCxnSpPr>
        <p:spPr bwMode="auto">
          <a:xfrm flipV="1">
            <a:off x="2452706" y="1859560"/>
            <a:ext cx="326039" cy="5836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stCxn id="22" idx="0"/>
            <a:endCxn id="23" idx="1"/>
          </p:cNvCxnSpPr>
          <p:nvPr/>
        </p:nvCxnSpPr>
        <p:spPr bwMode="auto">
          <a:xfrm flipV="1">
            <a:off x="5804303" y="1508735"/>
            <a:ext cx="77842" cy="88069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24" idx="2"/>
            <a:endCxn id="25" idx="0"/>
          </p:cNvCxnSpPr>
          <p:nvPr/>
        </p:nvCxnSpPr>
        <p:spPr bwMode="auto">
          <a:xfrm flipH="1">
            <a:off x="6296996" y="5077231"/>
            <a:ext cx="286278" cy="5184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1136650" y="3498850"/>
            <a:ext cx="59503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D4AC3"/>
                </a:solidFill>
              </a:rPr>
              <a:t>O3</a:t>
            </a:r>
            <a:endParaRPr lang="en-US" dirty="0">
              <a:solidFill>
                <a:srgbClr val="2D4AC3"/>
              </a:solidFill>
            </a:endParaRPr>
          </a:p>
        </p:txBody>
      </p:sp>
      <p:cxnSp>
        <p:nvCxnSpPr>
          <p:cNvPr id="44" name="Straight Arrow Connector 43"/>
          <p:cNvCxnSpPr>
            <a:stCxn id="8" idx="0"/>
            <a:endCxn id="6" idx="2"/>
          </p:cNvCxnSpPr>
          <p:nvPr/>
        </p:nvCxnSpPr>
        <p:spPr bwMode="auto">
          <a:xfrm flipV="1">
            <a:off x="4279444" y="3222761"/>
            <a:ext cx="10547" cy="116136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4409126" y="3554250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/>
              <a:t>AP242</a:t>
            </a:r>
            <a:endParaRPr lang="en-US" sz="2000" b="0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6049313" y="3550905"/>
            <a:ext cx="118333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/>
              <a:t>Adaptive</a:t>
            </a:r>
            <a:endParaRPr lang="en-US" sz="2000" b="0" dirty="0"/>
          </a:p>
        </p:txBody>
      </p:sp>
      <p:cxnSp>
        <p:nvCxnSpPr>
          <p:cNvPr id="48" name="Straight Arrow Connector 47"/>
          <p:cNvCxnSpPr>
            <a:stCxn id="46" idx="1"/>
            <a:endCxn id="45" idx="3"/>
          </p:cNvCxnSpPr>
          <p:nvPr/>
        </p:nvCxnSpPr>
        <p:spPr bwMode="auto">
          <a:xfrm flipH="1">
            <a:off x="5364837" y="3735571"/>
            <a:ext cx="684476" cy="334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3270250" y="3498850"/>
            <a:ext cx="103746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MtG</a:t>
            </a:r>
            <a:r>
              <a:rPr lang="en-US" dirty="0" smtClean="0"/>
              <a:t> II</a:t>
            </a:r>
            <a:endParaRPr lang="en-US" dirty="0"/>
          </a:p>
        </p:txBody>
      </p:sp>
      <p:sp>
        <p:nvSpPr>
          <p:cNvPr id="30" name="Left-Right Arrow 29"/>
          <p:cNvSpPr/>
          <p:nvPr/>
        </p:nvSpPr>
        <p:spPr bwMode="auto">
          <a:xfrm>
            <a:off x="527050" y="5312950"/>
            <a:ext cx="3657600" cy="928116"/>
          </a:xfrm>
          <a:prstGeom prst="leftRightArrow">
            <a:avLst/>
          </a:prstGeom>
          <a:noFill/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Adaptive DLL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33455" y="5270018"/>
            <a:ext cx="2922595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+15% manufacturing efficiency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6293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" y="254000"/>
            <a:ext cx="3282950" cy="332399"/>
          </a:xfrm>
        </p:spPr>
        <p:txBody>
          <a:bodyPr/>
          <a:lstStyle/>
          <a:p>
            <a:r>
              <a:rPr lang="en-US" dirty="0" smtClean="0"/>
              <a:t>Phases (4 * 6 months)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250" y="994241"/>
            <a:ext cx="7747000" cy="53240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Phase 1 – Modularize the core</a:t>
            </a:r>
          </a:p>
          <a:p>
            <a:pPr lvl="1"/>
            <a:r>
              <a:rPr lang="en-US" dirty="0" smtClean="0"/>
              <a:t>Integrate Product and Process model </a:t>
            </a:r>
          </a:p>
          <a:p>
            <a:pPr lvl="1"/>
            <a:r>
              <a:rPr lang="en-US" dirty="0" smtClean="0"/>
              <a:t>Integrate ISO 13399 tooling model</a:t>
            </a:r>
          </a:p>
          <a:p>
            <a:pPr lvl="1"/>
            <a:r>
              <a:rPr lang="en-US" dirty="0" smtClean="0"/>
              <a:t>EXPRESS compiler extensions</a:t>
            </a:r>
          </a:p>
          <a:p>
            <a:r>
              <a:rPr lang="en-US" dirty="0" smtClean="0"/>
              <a:t>Phase 2 – STEP-Manufacturing requirements</a:t>
            </a:r>
          </a:p>
          <a:p>
            <a:pPr lvl="1"/>
            <a:r>
              <a:rPr lang="en-US" dirty="0" smtClean="0"/>
              <a:t>AP224 feature referencing</a:t>
            </a:r>
          </a:p>
          <a:p>
            <a:pPr lvl="1"/>
            <a:r>
              <a:rPr lang="en-US" dirty="0" smtClean="0"/>
              <a:t>ISO 14649 operation referencing</a:t>
            </a:r>
          </a:p>
          <a:p>
            <a:pPr lvl="1"/>
            <a:r>
              <a:rPr lang="en-US" dirty="0" smtClean="0"/>
              <a:t>Short to long form compilation</a:t>
            </a:r>
          </a:p>
          <a:p>
            <a:r>
              <a:rPr lang="en-US" dirty="0" smtClean="0"/>
              <a:t>Phase 3 – Digital manufacturing completion</a:t>
            </a:r>
          </a:p>
          <a:p>
            <a:pPr lvl="1"/>
            <a:r>
              <a:rPr lang="en-US" dirty="0" smtClean="0"/>
              <a:t>AP242 Module integration</a:t>
            </a:r>
          </a:p>
          <a:p>
            <a:pPr lvl="1"/>
            <a:r>
              <a:rPr lang="en-US" dirty="0" smtClean="0"/>
              <a:t>New requirements</a:t>
            </a:r>
          </a:p>
          <a:p>
            <a:pPr lvl="1"/>
            <a:r>
              <a:rPr lang="en-US" dirty="0" smtClean="0"/>
              <a:t>Automated ARM to AIM compilation and integration</a:t>
            </a:r>
          </a:p>
          <a:p>
            <a:r>
              <a:rPr lang="en-US" dirty="0" smtClean="0"/>
              <a:t>Phase 4 – Deployment on manufacturing machines</a:t>
            </a:r>
          </a:p>
          <a:p>
            <a:pPr lvl="1"/>
            <a:r>
              <a:rPr lang="en-US" dirty="0" smtClean="0"/>
              <a:t>Integrated machining and monitoring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n-process measurement</a:t>
            </a:r>
          </a:p>
          <a:p>
            <a:pPr lvl="1"/>
            <a:r>
              <a:rPr lang="en-US" dirty="0" smtClean="0"/>
              <a:t>Adaptive </a:t>
            </a:r>
            <a:r>
              <a:rPr lang="en-US" dirty="0" smtClean="0"/>
              <a:t>programming for additive and subtractive manufacturing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00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" y="254000"/>
            <a:ext cx="873637" cy="332399"/>
          </a:xfrm>
        </p:spPr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50" y="1222375"/>
            <a:ext cx="7747000" cy="1973074"/>
          </a:xfrm>
        </p:spPr>
        <p:txBody>
          <a:bodyPr/>
          <a:lstStyle/>
          <a:p>
            <a:r>
              <a:rPr lang="en-US" dirty="0" smtClean="0"/>
              <a:t>Task 1 – Module enablement</a:t>
            </a:r>
          </a:p>
          <a:p>
            <a:r>
              <a:rPr lang="en-US" dirty="0" smtClean="0"/>
              <a:t>Task 2 – Infrastructure development</a:t>
            </a:r>
          </a:p>
          <a:p>
            <a:r>
              <a:rPr lang="en-US" dirty="0" smtClean="0"/>
              <a:t>Task 3 – System testing</a:t>
            </a:r>
          </a:p>
          <a:p>
            <a:pPr lvl="1"/>
            <a:r>
              <a:rPr lang="en-US" dirty="0" smtClean="0"/>
              <a:t>Adaptive programming applications</a:t>
            </a:r>
          </a:p>
          <a:p>
            <a:pPr lvl="1"/>
            <a:r>
              <a:rPr lang="en-US" dirty="0" smtClean="0"/>
              <a:t>Additive and subtractive manufacturing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8050" y="3879850"/>
            <a:ext cx="6040436" cy="7571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Looking for participants to help with the</a:t>
            </a:r>
          </a:p>
          <a:p>
            <a:r>
              <a:rPr lang="en-US" dirty="0" smtClean="0"/>
              <a:t>m</a:t>
            </a:r>
            <a:r>
              <a:rPr lang="en-US" dirty="0" smtClean="0"/>
              <a:t>odule definition </a:t>
            </a:r>
            <a:r>
              <a:rPr lang="en-US" dirty="0" smtClean="0"/>
              <a:t>and </a:t>
            </a:r>
            <a:r>
              <a:rPr lang="en-US" dirty="0" smtClean="0"/>
              <a:t>system </a:t>
            </a:r>
            <a:r>
              <a:rPr lang="en-US" dirty="0" smtClean="0"/>
              <a:t>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04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yles_v3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676767"/>
      </a:lt2>
      <a:accent1>
        <a:srgbClr val="00B0F0"/>
      </a:accent1>
      <a:accent2>
        <a:srgbClr val="CF0E30"/>
      </a:accent2>
      <a:accent3>
        <a:srgbClr val="92D050"/>
      </a:accent3>
      <a:accent4>
        <a:srgbClr val="0070C0"/>
      </a:accent4>
      <a:accent5>
        <a:srgbClr val="FF9900"/>
      </a:accent5>
      <a:accent6>
        <a:srgbClr val="BB0C2A"/>
      </a:accent6>
      <a:hlink>
        <a:srgbClr val="009688"/>
      </a:hlink>
      <a:folHlink>
        <a:srgbClr val="00279F"/>
      </a:folHlink>
    </a:clrScheme>
    <a:fontScheme name="styles_v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styles_v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yles_v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yles_v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yles_v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yles_v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yles_v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yles_v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styles_v3</Template>
  <TotalTime>22729</TotalTime>
  <Pages>3</Pages>
  <Words>339</Words>
  <Application>Microsoft Office PowerPoint</Application>
  <PresentationFormat>Custom</PresentationFormat>
  <Paragraphs>106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styles_v3</vt:lpstr>
      <vt:lpstr>Completing the digital definition</vt:lpstr>
      <vt:lpstr>MtG I and O3 Digital Thread </vt:lpstr>
      <vt:lpstr>Transition to adaptive programing</vt:lpstr>
      <vt:lpstr>MtG II  and O3 Digital Thread</vt:lpstr>
      <vt:lpstr>Phases (4 * 6 months)</vt:lpstr>
      <vt:lpstr>Tasks</vt:lpstr>
    </vt:vector>
  </TitlesOfParts>
  <Company>STEP Tools,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Model-Based Machining</dc:title>
  <dc:subject>National Simulation Service</dc:subject>
  <dc:creator>Dave Loffredo</dc:creator>
  <cp:lastModifiedBy>Martin Hardwick</cp:lastModifiedBy>
  <cp:revision>1253</cp:revision>
  <cp:lastPrinted>2012-12-10T16:31:24Z</cp:lastPrinted>
  <dcterms:created xsi:type="dcterms:W3CDTF">2008-01-10T17:13:02Z</dcterms:created>
  <dcterms:modified xsi:type="dcterms:W3CDTF">2015-09-17T16:14:27Z</dcterms:modified>
</cp:coreProperties>
</file>