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346" r:id="rId2"/>
    <p:sldId id="437" r:id="rId3"/>
    <p:sldId id="435" r:id="rId4"/>
    <p:sldId id="436" r:id="rId5"/>
  </p:sldIdLst>
  <p:sldSz cx="9131300" cy="6845300"/>
  <p:notesSz cx="6997700" cy="92583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66"/>
    <a:srgbClr val="2D4AC3"/>
    <a:srgbClr val="FFFF99"/>
    <a:srgbClr val="99CC00"/>
    <a:srgbClr val="33CCFF"/>
    <a:srgbClr val="CCFF33"/>
    <a:srgbClr val="CC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94" autoAdjust="0"/>
    <p:restoredTop sz="81041" autoAdjust="0"/>
  </p:normalViewPr>
  <p:slideViewPr>
    <p:cSldViewPr>
      <p:cViewPr varScale="1">
        <p:scale>
          <a:sx n="117" d="100"/>
          <a:sy n="117" d="100"/>
        </p:scale>
        <p:origin x="-1506" y="-108"/>
      </p:cViewPr>
      <p:guideLst>
        <p:guide orient="horz" pos="2156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66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7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09600"/>
            <a:ext cx="4572000" cy="3429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26958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088" y="4397375"/>
            <a:ext cx="5597525" cy="4167188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127250"/>
            <a:ext cx="7762875" cy="1466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013" y="3878263"/>
            <a:ext cx="6391275" cy="17494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9050" y="254000"/>
            <a:ext cx="2070100" cy="255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750" y="254000"/>
            <a:ext cx="6057900" cy="2557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150" y="1222375"/>
            <a:ext cx="3797300" cy="158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22375"/>
            <a:ext cx="3797300" cy="158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8750" y="254000"/>
            <a:ext cx="1336675" cy="328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2250" y="133350"/>
            <a:ext cx="25400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84150" y="688975"/>
            <a:ext cx="87630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8340725" y="6551613"/>
            <a:ext cx="577850" cy="19843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198" tIns="44308" rIns="90198" bIns="44308">
            <a:spAutoFit/>
          </a:bodyPr>
          <a:lstStyle/>
          <a:p>
            <a:pPr defTabSz="911225">
              <a:defRPr/>
            </a:pPr>
            <a:r>
              <a:rPr lang="en-US" sz="800"/>
              <a:t>Slide </a:t>
            </a:r>
            <a:fld id="{9419E30E-3D5E-44E3-B1AC-E668E3E59A5E}" type="slidenum">
              <a:rPr lang="en-US" sz="800"/>
              <a:pPr defTabSz="911225">
                <a:defRPr/>
              </a:pPr>
              <a:t>‹#›</a:t>
            </a:fld>
            <a:endParaRPr lang="en-US" sz="80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2150" y="1222375"/>
            <a:ext cx="7747000" cy="1589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90198" tIns="44308" rIns="90198" bIns="4430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605736" y="6551613"/>
            <a:ext cx="1921416" cy="20028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198" tIns="44308" rIns="90198" bIns="44308">
            <a:spAutoFit/>
          </a:bodyPr>
          <a:lstStyle/>
          <a:p>
            <a:pPr algn="ctr" defTabSz="911225">
              <a:defRPr/>
            </a:pPr>
            <a:r>
              <a:rPr lang="en-US" sz="800" b="0" dirty="0"/>
              <a:t>© Copyright </a:t>
            </a:r>
            <a:r>
              <a:rPr lang="en-US" sz="800" b="0" dirty="0" smtClean="0"/>
              <a:t>2014 </a:t>
            </a:r>
            <a:r>
              <a:rPr lang="en-US" sz="800" b="0" dirty="0"/>
              <a:t>— STEP Tools, Inc.</a:t>
            </a:r>
          </a:p>
        </p:txBody>
      </p:sp>
      <p:pic>
        <p:nvPicPr>
          <p:cNvPr id="9" name="Picture 8" descr="C:\Documents and Settings\Martin Hardwick\My Documents\stepnc-text-only.gif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2650" y="63500"/>
            <a:ext cx="1715770" cy="513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4163" indent="-284163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860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39825" indent="-22860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38288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19939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11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083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655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27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908050" y="5861050"/>
            <a:ext cx="2927699" cy="6263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297" tIns="25319" rIns="63297" bIns="25319">
            <a:spAutoFit/>
          </a:bodyPr>
          <a:lstStyle/>
          <a:p>
            <a:pPr defTabSz="911225">
              <a:lnSpc>
                <a:spcPct val="89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STEP</a:t>
            </a:r>
            <a:r>
              <a:rPr lang="en-US" dirty="0" smtClean="0"/>
              <a:t> </a:t>
            </a:r>
            <a:r>
              <a:rPr lang="en-US" dirty="0"/>
              <a:t>Tools, Inc.</a:t>
            </a:r>
          </a:p>
          <a:p>
            <a:pPr defTabSz="911225">
              <a:lnSpc>
                <a:spcPct val="89000"/>
              </a:lnSpc>
            </a:pPr>
            <a:r>
              <a:rPr lang="en-US" sz="1800" dirty="0" smtClean="0"/>
              <a:t>http</a:t>
            </a:r>
            <a:r>
              <a:rPr lang="en-US" sz="1800" dirty="0"/>
              <a:t>://www.steptools.com</a:t>
            </a:r>
          </a:p>
        </p:txBody>
      </p:sp>
      <p:pic>
        <p:nvPicPr>
          <p:cNvPr id="38" name="Picture 37" descr="youtub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2250" y="5883742"/>
            <a:ext cx="685800" cy="6858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8050" y="5556250"/>
            <a:ext cx="4257675" cy="1058978"/>
          </a:xfrm>
        </p:spPr>
        <p:txBody>
          <a:bodyPr/>
          <a:lstStyle/>
          <a:p>
            <a:pPr algn="r"/>
            <a:r>
              <a:rPr lang="en-US" sz="1400" dirty="0" smtClean="0"/>
              <a:t>Martin Hardwick</a:t>
            </a:r>
          </a:p>
          <a:p>
            <a:pPr algn="r"/>
            <a:r>
              <a:rPr lang="en-US" sz="1400" dirty="0" smtClean="0"/>
              <a:t>Professor of Computer Science, RPI</a:t>
            </a:r>
          </a:p>
          <a:p>
            <a:pPr algn="r"/>
            <a:r>
              <a:rPr lang="en-US" sz="1400" dirty="0" smtClean="0"/>
              <a:t>President STEP Tools, Inc.</a:t>
            </a:r>
          </a:p>
          <a:p>
            <a:pPr algn="r"/>
            <a:r>
              <a:rPr lang="en-US" sz="1400" dirty="0" smtClean="0"/>
              <a:t>Team Leader, ISO STEP Manufacturing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450" y="984250"/>
            <a:ext cx="6055360" cy="45415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7250" y="222250"/>
            <a:ext cx="5243422" cy="55399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sz="4000" u="sng" dirty="0" smtClean="0"/>
              <a:t>Digital Manufacturing</a:t>
            </a:r>
            <a:endParaRPr lang="en-US" sz="4000" u="sng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527051" y="1822450"/>
            <a:ext cx="2895599" cy="914400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STEP Model</a:t>
            </a:r>
          </a:p>
        </p:txBody>
      </p:sp>
      <p:sp>
        <p:nvSpPr>
          <p:cNvPr id="7" name="Left Arrow 6"/>
          <p:cNvSpPr/>
          <p:nvPr/>
        </p:nvSpPr>
        <p:spPr bwMode="auto">
          <a:xfrm>
            <a:off x="470808" y="2789463"/>
            <a:ext cx="2895600" cy="1010558"/>
          </a:xfrm>
          <a:prstGeom prst="leftArrow">
            <a:avLst/>
          </a:prstGeom>
          <a:solidFill>
            <a:srgbClr val="99CC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MTConnect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en-US" sz="2000" dirty="0" smtClean="0"/>
              <a:t>Stream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193" y="298450"/>
            <a:ext cx="5272277" cy="387798"/>
          </a:xfrm>
        </p:spPr>
        <p:txBody>
          <a:bodyPr/>
          <a:lstStyle/>
          <a:p>
            <a:r>
              <a:rPr lang="en-US" sz="2800" dirty="0" smtClean="0"/>
              <a:t>STEP-Manufacturing Roadmap</a:t>
            </a:r>
            <a:endParaRPr lang="en-US" sz="2800" dirty="0"/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1633188" y="5552299"/>
            <a:ext cx="0" cy="6845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1633189" y="5552299"/>
            <a:ext cx="1065318" cy="642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flipV="1">
            <a:off x="2698507" y="4867769"/>
            <a:ext cx="0" cy="6845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698507" y="4867769"/>
            <a:ext cx="1065318" cy="642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3763825" y="4183239"/>
            <a:ext cx="0" cy="6845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763825" y="4183239"/>
            <a:ext cx="1065318" cy="642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4829143" y="3498709"/>
            <a:ext cx="0" cy="6845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829144" y="3498709"/>
            <a:ext cx="1065318" cy="642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5894462" y="2814179"/>
            <a:ext cx="0" cy="6845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5894462" y="2814179"/>
            <a:ext cx="299603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6534687" y="2053590"/>
            <a:ext cx="1950881" cy="646183"/>
          </a:xfrm>
          <a:prstGeom prst="rect">
            <a:avLst/>
          </a:prstGeom>
          <a:noFill/>
        </p:spPr>
        <p:txBody>
          <a:bodyPr wrap="none" lIns="91294" tIns="45647" rIns="91294" bIns="45647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Digital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Manufacturing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2250" y="3994458"/>
            <a:ext cx="7405567" cy="2134691"/>
            <a:chOff x="-69706" y="4001869"/>
            <a:chExt cx="7415862" cy="2138651"/>
          </a:xfrm>
        </p:grpSpPr>
        <p:sp>
          <p:nvSpPr>
            <p:cNvPr id="27" name="TextBox 26"/>
            <p:cNvSpPr txBox="1"/>
            <p:nvPr/>
          </p:nvSpPr>
          <p:spPr>
            <a:xfrm>
              <a:off x="1690441" y="5715000"/>
              <a:ext cx="356683" cy="4255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-69706" y="5525869"/>
              <a:ext cx="1432189" cy="536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Tooling</a:t>
              </a:r>
            </a:p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Optimization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63019" y="5745274"/>
              <a:ext cx="5283137" cy="342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=&gt; </a:t>
              </a:r>
              <a:r>
                <a:rPr lang="en-US" sz="1800" dirty="0" smtClean="0"/>
                <a:t>Industry translators (15% faster machining)</a:t>
              </a:r>
              <a:endParaRPr lang="en-US" sz="1800" dirty="0"/>
            </a:p>
          </p:txBody>
        </p:sp>
        <p:sp>
          <p:nvSpPr>
            <p:cNvPr id="94" name="Down Arrow 93"/>
            <p:cNvSpPr/>
            <p:nvPr/>
          </p:nvSpPr>
          <p:spPr bwMode="auto">
            <a:xfrm>
              <a:off x="512255" y="4724400"/>
              <a:ext cx="484632" cy="694154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2937">
                <a:lnSpc>
                  <a:spcPct val="100000"/>
                </a:lnSpc>
              </a:pPr>
              <a:endParaRPr lang="en-US" b="0">
                <a:latin typeface="Times New Roman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40858" y="4001869"/>
              <a:ext cx="1083854" cy="5920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Process</a:t>
              </a:r>
              <a:endParaRPr lang="en-US" sz="1800" dirty="0"/>
            </a:p>
            <a:p>
              <a:pPr algn="ctr"/>
              <a:r>
                <a:rPr lang="en-US" sz="1800" dirty="0" smtClean="0"/>
                <a:t>Models</a:t>
              </a:r>
              <a:endParaRPr lang="en-US" sz="18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245693" y="3301591"/>
            <a:ext cx="6848357" cy="2071576"/>
            <a:chOff x="955162" y="3307715"/>
            <a:chExt cx="6857878" cy="2075419"/>
          </a:xfrm>
        </p:grpSpPr>
        <p:sp>
          <p:nvSpPr>
            <p:cNvPr id="102" name="Down Arrow 101"/>
            <p:cNvSpPr/>
            <p:nvPr/>
          </p:nvSpPr>
          <p:spPr bwMode="auto">
            <a:xfrm>
              <a:off x="1532001" y="4119702"/>
              <a:ext cx="484632" cy="694154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2937">
                <a:lnSpc>
                  <a:spcPct val="100000"/>
                </a:lnSpc>
              </a:pPr>
              <a:endParaRPr lang="en-US" b="0">
                <a:latin typeface="Times New Roman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757241" y="4953000"/>
              <a:ext cx="356683" cy="4255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34308" y="4837958"/>
              <a:ext cx="1029275" cy="536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Cloud</a:t>
              </a:r>
              <a:endParaRPr lang="en-US" sz="1600" dirty="0">
                <a:solidFill>
                  <a:srgbClr val="FF0000"/>
                </a:solidFill>
              </a:endParaRPr>
            </a:p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Services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71995" y="5040868"/>
              <a:ext cx="4641045" cy="342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=&gt; COTS </a:t>
              </a:r>
              <a:r>
                <a:rPr lang="en-US" sz="1800" dirty="0" smtClean="0"/>
                <a:t>translators (35% less planning)</a:t>
              </a:r>
              <a:endParaRPr lang="en-US" sz="18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955162" y="3307715"/>
              <a:ext cx="1648896" cy="5920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Interoperable</a:t>
              </a:r>
              <a:endParaRPr lang="en-US" sz="1800" dirty="0"/>
            </a:p>
            <a:p>
              <a:pPr algn="ctr"/>
              <a:r>
                <a:rPr lang="en-US" sz="1800" dirty="0" smtClean="0"/>
                <a:t>Models</a:t>
              </a:r>
              <a:endParaRPr lang="en-US" sz="18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493492" y="2701458"/>
            <a:ext cx="6697938" cy="2036150"/>
            <a:chOff x="2204696" y="2706469"/>
            <a:chExt cx="6707248" cy="2039927"/>
          </a:xfrm>
        </p:grpSpPr>
        <p:sp>
          <p:nvSpPr>
            <p:cNvPr id="38" name="TextBox 37"/>
            <p:cNvSpPr txBox="1"/>
            <p:nvPr/>
          </p:nvSpPr>
          <p:spPr>
            <a:xfrm>
              <a:off x="3824041" y="4267200"/>
              <a:ext cx="356683" cy="4255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27151" y="4209872"/>
              <a:ext cx="868752" cy="536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Closed</a:t>
              </a:r>
              <a:endParaRPr lang="en-US" sz="1600" dirty="0">
                <a:solidFill>
                  <a:srgbClr val="FF0000"/>
                </a:solidFill>
              </a:endParaRPr>
            </a:p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Loop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238795" y="4355068"/>
              <a:ext cx="4673149" cy="342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Symbol"/>
                <a:buChar char="Þ"/>
              </a:pPr>
              <a:r>
                <a:rPr lang="en-US" sz="1800" dirty="0" smtClean="0"/>
                <a:t>Remote monitoring (50% less op time)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204696" y="2706469"/>
              <a:ext cx="1289323" cy="5920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Metrology</a:t>
              </a:r>
            </a:p>
            <a:p>
              <a:pPr algn="ctr"/>
              <a:r>
                <a:rPr lang="en-US" sz="1800" dirty="0" smtClean="0"/>
                <a:t>Models</a:t>
              </a:r>
              <a:endParaRPr lang="en-US" sz="1800" dirty="0"/>
            </a:p>
          </p:txBody>
        </p:sp>
        <p:sp>
          <p:nvSpPr>
            <p:cNvPr id="103" name="Down Arrow 102"/>
            <p:cNvSpPr/>
            <p:nvPr/>
          </p:nvSpPr>
          <p:spPr bwMode="auto">
            <a:xfrm>
              <a:off x="2590800" y="3505200"/>
              <a:ext cx="484632" cy="694154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2937">
                <a:lnSpc>
                  <a:spcPct val="100000"/>
                </a:lnSpc>
              </a:pPr>
              <a:endParaRPr lang="en-US" b="0">
                <a:latin typeface="Times New Roman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561930" y="2092986"/>
            <a:ext cx="5145431" cy="2148772"/>
            <a:chOff x="3274620" y="2096869"/>
            <a:chExt cx="5152586" cy="2152758"/>
          </a:xfrm>
        </p:grpSpPr>
        <p:sp>
          <p:nvSpPr>
            <p:cNvPr id="39" name="TextBox 38"/>
            <p:cNvSpPr txBox="1"/>
            <p:nvPr/>
          </p:nvSpPr>
          <p:spPr>
            <a:xfrm>
              <a:off x="4967041" y="3581400"/>
              <a:ext cx="356683" cy="4255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83086" y="3524072"/>
              <a:ext cx="1156088" cy="536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Remote</a:t>
              </a:r>
              <a:endParaRPr lang="en-US" sz="1600" dirty="0">
                <a:solidFill>
                  <a:srgbClr val="FF0000"/>
                </a:solidFill>
              </a:endParaRPr>
            </a:p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Operation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52866" y="3657600"/>
              <a:ext cx="3074340" cy="5920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Symbol"/>
                <a:buChar char="Þ"/>
              </a:pPr>
              <a:r>
                <a:rPr lang="en-US" sz="1800" dirty="0" smtClean="0"/>
                <a:t>Competitive machining</a:t>
              </a:r>
            </a:p>
            <a:p>
              <a:r>
                <a:rPr lang="en-US" sz="1800" dirty="0" smtClean="0"/>
                <a:t>(??% </a:t>
              </a:r>
              <a:r>
                <a:rPr lang="en-US" sz="1800" dirty="0" smtClean="0"/>
                <a:t>cost</a:t>
              </a:r>
              <a:r>
                <a:rPr lang="en-US" sz="1800" dirty="0" smtClean="0"/>
                <a:t> </a:t>
              </a:r>
              <a:r>
                <a:rPr lang="en-US" sz="1800" dirty="0" smtClean="0"/>
                <a:t>per hour) </a:t>
              </a:r>
              <a:endParaRPr lang="en-US" sz="18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274620" y="2096869"/>
              <a:ext cx="1404899" cy="5920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Distributed</a:t>
              </a:r>
              <a:endParaRPr lang="en-US" sz="1800" dirty="0"/>
            </a:p>
            <a:p>
              <a:pPr algn="ctr"/>
              <a:r>
                <a:rPr lang="en-US" sz="1800" dirty="0" smtClean="0"/>
                <a:t>Models</a:t>
              </a:r>
              <a:endParaRPr lang="en-US" sz="1800" dirty="0"/>
            </a:p>
          </p:txBody>
        </p:sp>
        <p:sp>
          <p:nvSpPr>
            <p:cNvPr id="104" name="Down Arrow 103"/>
            <p:cNvSpPr/>
            <p:nvPr/>
          </p:nvSpPr>
          <p:spPr bwMode="auto">
            <a:xfrm>
              <a:off x="3706368" y="2819400"/>
              <a:ext cx="484632" cy="694154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2937">
                <a:lnSpc>
                  <a:spcPct val="100000"/>
                </a:lnSpc>
              </a:pPr>
              <a:endParaRPr lang="en-US" b="0">
                <a:latin typeface="Times New Roman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662106" y="1536320"/>
            <a:ext cx="4695038" cy="2108617"/>
            <a:chOff x="4376327" y="1539168"/>
            <a:chExt cx="4701567" cy="2112526"/>
          </a:xfrm>
        </p:grpSpPr>
        <p:sp>
          <p:nvSpPr>
            <p:cNvPr id="40" name="TextBox 39"/>
            <p:cNvSpPr txBox="1"/>
            <p:nvPr/>
          </p:nvSpPr>
          <p:spPr>
            <a:xfrm>
              <a:off x="5957641" y="2971800"/>
              <a:ext cx="356683" cy="4255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427415" y="2858869"/>
              <a:ext cx="1201034" cy="536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Robot</a:t>
              </a:r>
              <a:endParaRPr lang="en-US" sz="1600" dirty="0">
                <a:solidFill>
                  <a:srgbClr val="FF0000"/>
                </a:solidFill>
              </a:endParaRPr>
            </a:p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Machining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324599" y="3059668"/>
              <a:ext cx="2753295" cy="5920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Symbol"/>
                <a:buChar char="Þ"/>
              </a:pPr>
              <a:r>
                <a:rPr lang="en-US" sz="1800" dirty="0" smtClean="0"/>
                <a:t>Flexible machines</a:t>
              </a:r>
            </a:p>
            <a:p>
              <a:r>
                <a:rPr lang="en-US" sz="1800" dirty="0" smtClean="0"/>
                <a:t>(??% </a:t>
              </a:r>
              <a:r>
                <a:rPr lang="en-US" sz="1800" dirty="0" smtClean="0"/>
                <a:t>more functional</a:t>
              </a:r>
              <a:r>
                <a:rPr lang="en-US" sz="1800" dirty="0" smtClean="0"/>
                <a:t>)  </a:t>
              </a:r>
              <a:endParaRPr lang="en-US" sz="1800" dirty="0"/>
            </a:p>
          </p:txBody>
        </p:sp>
        <p:sp>
          <p:nvSpPr>
            <p:cNvPr id="105" name="Down Arrow 104"/>
            <p:cNvSpPr/>
            <p:nvPr/>
          </p:nvSpPr>
          <p:spPr bwMode="auto">
            <a:xfrm>
              <a:off x="4785614" y="2160843"/>
              <a:ext cx="484632" cy="694154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2937">
                <a:lnSpc>
                  <a:spcPct val="100000"/>
                </a:lnSpc>
              </a:pPr>
              <a:endParaRPr lang="en-US" b="0">
                <a:latin typeface="Times New Roman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376327" y="1539168"/>
              <a:ext cx="1302164" cy="5920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Integrated</a:t>
              </a:r>
            </a:p>
            <a:p>
              <a:pPr algn="ctr"/>
              <a:r>
                <a:rPr lang="en-US" sz="1800" dirty="0" smtClean="0"/>
                <a:t>Models</a:t>
              </a:r>
              <a:endParaRPr lang="en-US" sz="18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83202" y="1095540"/>
            <a:ext cx="2720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Demonstrated (2014)</a:t>
            </a:r>
            <a:endParaRPr lang="en-US" sz="200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995859" y="1628858"/>
            <a:ext cx="2392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In progress (2015)</a:t>
            </a:r>
            <a:endParaRPr lang="en-US" sz="2000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1309107" y="2164315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Proposed (2016)</a:t>
            </a:r>
            <a:endParaRPr lang="en-US" sz="2000" i="1" dirty="0"/>
          </a:p>
        </p:txBody>
      </p:sp>
      <p:cxnSp>
        <p:nvCxnSpPr>
          <p:cNvPr id="10" name="Elbow Connector 9"/>
          <p:cNvCxnSpPr>
            <a:stCxn id="8" idx="1"/>
            <a:endCxn id="95" idx="1"/>
          </p:cNvCxnSpPr>
          <p:nvPr/>
        </p:nvCxnSpPr>
        <p:spPr bwMode="auto">
          <a:xfrm rot="10800000" flipH="1" flipV="1">
            <a:off x="383201" y="1280206"/>
            <a:ext cx="149181" cy="3009718"/>
          </a:xfrm>
          <a:prstGeom prst="bentConnector3">
            <a:avLst>
              <a:gd name="adj1" fmla="val -15323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Elbow Connector 11"/>
          <p:cNvCxnSpPr>
            <a:stCxn id="46" idx="1"/>
            <a:endCxn id="97" idx="1"/>
          </p:cNvCxnSpPr>
          <p:nvPr/>
        </p:nvCxnSpPr>
        <p:spPr bwMode="auto">
          <a:xfrm rot="10800000" flipH="1" flipV="1">
            <a:off x="995859" y="1813523"/>
            <a:ext cx="249834" cy="1783533"/>
          </a:xfrm>
          <a:prstGeom prst="bentConnector3">
            <a:avLst>
              <a:gd name="adj1" fmla="val -91501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Elbow Connector 13"/>
          <p:cNvCxnSpPr>
            <a:stCxn id="52" idx="1"/>
            <a:endCxn id="99" idx="1"/>
          </p:cNvCxnSpPr>
          <p:nvPr/>
        </p:nvCxnSpPr>
        <p:spPr bwMode="auto">
          <a:xfrm rot="10800000" flipH="1" flipV="1">
            <a:off x="1309106" y="2348980"/>
            <a:ext cx="1184385" cy="647943"/>
          </a:xfrm>
          <a:prstGeom prst="bentConnector3">
            <a:avLst>
              <a:gd name="adj1" fmla="val -19301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3438625" y="883174"/>
            <a:ext cx="2889765" cy="1115016"/>
            <a:chOff x="3438625" y="883174"/>
            <a:chExt cx="2889765" cy="1115016"/>
          </a:xfrm>
        </p:grpSpPr>
        <p:sp>
          <p:nvSpPr>
            <p:cNvPr id="9" name="TextBox 8"/>
            <p:cNvSpPr txBox="1"/>
            <p:nvPr/>
          </p:nvSpPr>
          <p:spPr>
            <a:xfrm>
              <a:off x="3438625" y="883174"/>
              <a:ext cx="2889765" cy="4247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STEP 2.0 </a:t>
              </a:r>
              <a:r>
                <a:rPr lang="en-US" sz="2000" dirty="0" smtClean="0"/>
                <a:t>(Part 21e3)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4186208" y="1307906"/>
              <a:ext cx="0" cy="69028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964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0" y="2424026"/>
            <a:ext cx="3416402" cy="244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5570436" cy="332399"/>
          </a:xfrm>
        </p:spPr>
        <p:txBody>
          <a:bodyPr/>
          <a:lstStyle/>
          <a:p>
            <a:r>
              <a:rPr lang="en-US" dirty="0" smtClean="0"/>
              <a:t>Enabling software </a:t>
            </a:r>
            <a:r>
              <a:rPr lang="en-US" dirty="0" smtClean="0">
                <a:solidFill>
                  <a:srgbClr val="FF0000"/>
                </a:solidFill>
              </a:rPr>
              <a:t>– the STEP-NC DLL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93" y="1136650"/>
            <a:ext cx="3568700" cy="1086677"/>
          </a:xfrm>
        </p:spPr>
        <p:txBody>
          <a:bodyPr/>
          <a:lstStyle/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Build models</a:t>
            </a:r>
          </a:p>
          <a:p>
            <a:pPr lvl="1"/>
            <a:r>
              <a:rPr lang="en-US" dirty="0" smtClean="0"/>
              <a:t>Organize processes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5175250" y="1136650"/>
            <a:ext cx="3568700" cy="10866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90198" tIns="44308" rIns="90198" bIns="44308" numCol="1" anchor="t" anchorCtr="0" compatLnSpc="1">
            <a:prstTxWarp prst="textNoShape">
              <a:avLst/>
            </a:prstTxWarp>
            <a:spAutoFit/>
          </a:bodyPr>
          <a:lstStyle>
            <a:lvl1pPr marL="284163" indent="-284163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213" indent="-22860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39825" indent="-22860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b="1">
                <a:solidFill>
                  <a:schemeClr val="tx1"/>
                </a:solidFill>
                <a:latin typeface="+mn-lt"/>
              </a:defRPr>
            </a:lvl3pPr>
            <a:lvl4pPr marL="1538288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19939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11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083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655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27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Simulations</a:t>
            </a:r>
          </a:p>
          <a:p>
            <a:pPr lvl="1"/>
            <a:r>
              <a:rPr lang="en-US" sz="1800" kern="0" dirty="0" smtClean="0"/>
              <a:t>Verify kinematics</a:t>
            </a:r>
          </a:p>
          <a:p>
            <a:pPr lvl="1"/>
            <a:r>
              <a:rPr lang="en-US" sz="1800" kern="0" dirty="0" smtClean="0"/>
              <a:t>Removal material</a:t>
            </a:r>
            <a:endParaRPr lang="en-US" sz="1800" kern="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27049" y="5155373"/>
            <a:ext cx="3505201" cy="13359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90198" tIns="44308" rIns="90198" bIns="44308" numCol="1" anchor="t" anchorCtr="0" compatLnSpc="1">
            <a:prstTxWarp prst="textNoShape">
              <a:avLst/>
            </a:prstTxWarp>
            <a:spAutoFit/>
          </a:bodyPr>
          <a:lstStyle>
            <a:lvl1pPr marL="284163" indent="-284163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213" indent="-22860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39825" indent="-22860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b="1">
                <a:solidFill>
                  <a:schemeClr val="tx1"/>
                </a:solidFill>
                <a:latin typeface="+mn-lt"/>
              </a:defRPr>
            </a:lvl3pPr>
            <a:lvl4pPr marL="1538288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19939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11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083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655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27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Availability</a:t>
            </a:r>
          </a:p>
          <a:p>
            <a:pPr lvl="1"/>
            <a:r>
              <a:rPr lang="en-US" sz="1800" kern="0" dirty="0" smtClean="0"/>
              <a:t>10 years of testing</a:t>
            </a:r>
          </a:p>
          <a:p>
            <a:pPr lvl="1"/>
            <a:r>
              <a:rPr lang="en-US" sz="1800" kern="0" dirty="0" smtClean="0"/>
              <a:t>Looking for 12 partners in 2015</a:t>
            </a:r>
            <a:endParaRPr lang="en-US" sz="1800" kern="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5175250" y="5155373"/>
            <a:ext cx="3568700" cy="10866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90198" tIns="44308" rIns="90198" bIns="44308" numCol="1" anchor="t" anchorCtr="0" compatLnSpc="1">
            <a:prstTxWarp prst="textNoShape">
              <a:avLst/>
            </a:prstTxWarp>
            <a:spAutoFit/>
          </a:bodyPr>
          <a:lstStyle>
            <a:lvl1pPr marL="284163" indent="-284163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213" indent="-22860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39825" indent="-22860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b="1">
                <a:solidFill>
                  <a:schemeClr val="tx1"/>
                </a:solidFill>
                <a:latin typeface="+mn-lt"/>
              </a:defRPr>
            </a:lvl3pPr>
            <a:lvl4pPr marL="1538288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19939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11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083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655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27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Interfacing</a:t>
            </a:r>
          </a:p>
          <a:p>
            <a:pPr lvl="1"/>
            <a:r>
              <a:rPr lang="en-US" sz="1800" kern="0" dirty="0" smtClean="0"/>
              <a:t>STEP in models</a:t>
            </a:r>
          </a:p>
          <a:p>
            <a:pPr lvl="1"/>
            <a:r>
              <a:rPr lang="en-US" sz="1800" kern="0" dirty="0" err="1" smtClean="0"/>
              <a:t>MTConnect</a:t>
            </a:r>
            <a:r>
              <a:rPr lang="en-US" sz="1800" kern="0" dirty="0" smtClean="0"/>
              <a:t> out results</a:t>
            </a:r>
            <a:endParaRPr lang="en-US" sz="1800" kern="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11" y="2508250"/>
            <a:ext cx="201153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53186" y="3584575"/>
            <a:ext cx="174118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Process in</a:t>
            </a:r>
            <a:endParaRPr lang="en-US" u="sng" dirty="0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101" y="2508250"/>
            <a:ext cx="1353312" cy="1245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820166" y="3821797"/>
            <a:ext cx="185980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Results out</a:t>
            </a:r>
            <a:endParaRPr lang="en-US" u="sng" dirty="0"/>
          </a:p>
        </p:txBody>
      </p:sp>
      <p:sp>
        <p:nvSpPr>
          <p:cNvPr id="22" name="Right Arrow 21"/>
          <p:cNvSpPr/>
          <p:nvPr/>
        </p:nvSpPr>
        <p:spPr bwMode="auto">
          <a:xfrm>
            <a:off x="2432050" y="2708553"/>
            <a:ext cx="1143000" cy="484632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>
            <a:off x="5708650" y="2709418"/>
            <a:ext cx="1143000" cy="484632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8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3181961" cy="332399"/>
          </a:xfrm>
        </p:spPr>
        <p:txBody>
          <a:bodyPr/>
          <a:lstStyle/>
          <a:p>
            <a:r>
              <a:rPr lang="en-US" dirty="0" smtClean="0"/>
              <a:t>2015 - Cloud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1222375"/>
            <a:ext cx="7747000" cy="4299865"/>
          </a:xfrm>
        </p:spPr>
        <p:txBody>
          <a:bodyPr/>
          <a:lstStyle/>
          <a:p>
            <a:r>
              <a:rPr lang="en-US" dirty="0" smtClean="0"/>
              <a:t>NC Generation Service (Penn State)</a:t>
            </a:r>
          </a:p>
          <a:p>
            <a:pPr lvl="1"/>
            <a:r>
              <a:rPr lang="en-US" dirty="0" smtClean="0"/>
              <a:t>Compute machining solution for a manufacturing stage</a:t>
            </a:r>
          </a:p>
          <a:p>
            <a:pPr lvl="1"/>
            <a:r>
              <a:rPr lang="en-US" dirty="0" smtClean="0"/>
              <a:t>Input: AS-IS, TO-BE stage models and tooling selection</a:t>
            </a:r>
          </a:p>
          <a:p>
            <a:pPr lvl="1"/>
            <a:r>
              <a:rPr lang="en-US" dirty="0" smtClean="0"/>
              <a:t>Output: STEP-NC process to convert AS-IS to TO-BE</a:t>
            </a:r>
          </a:p>
          <a:p>
            <a:r>
              <a:rPr lang="en-US" dirty="0" smtClean="0"/>
              <a:t>3D Process Monitoring Service (Vanderbilt)</a:t>
            </a:r>
          </a:p>
          <a:p>
            <a:pPr lvl="1"/>
            <a:r>
              <a:rPr lang="en-US" dirty="0" smtClean="0"/>
              <a:t>View machining results in a phone or on a table</a:t>
            </a:r>
          </a:p>
          <a:p>
            <a:pPr lvl="1"/>
            <a:r>
              <a:rPr lang="en-US" dirty="0" smtClean="0"/>
              <a:t>Input: URL of machine running the process</a:t>
            </a:r>
          </a:p>
          <a:p>
            <a:pPr lvl="1"/>
            <a:r>
              <a:rPr lang="en-US" dirty="0" err="1" smtClean="0"/>
              <a:t>Ouput</a:t>
            </a:r>
            <a:r>
              <a:rPr lang="en-US" dirty="0" smtClean="0"/>
              <a:t>: </a:t>
            </a:r>
            <a:r>
              <a:rPr lang="en-US" dirty="0" err="1" smtClean="0"/>
              <a:t>WebGL</a:t>
            </a:r>
            <a:r>
              <a:rPr lang="en-US" dirty="0" smtClean="0"/>
              <a:t> visualization of executing process</a:t>
            </a:r>
          </a:p>
          <a:p>
            <a:r>
              <a:rPr lang="en-US" dirty="0" smtClean="0"/>
              <a:t>Tooling Optimization Service (</a:t>
            </a:r>
            <a:r>
              <a:rPr lang="en-US" dirty="0" err="1" smtClean="0"/>
              <a:t>Sandvik</a:t>
            </a:r>
            <a:r>
              <a:rPr lang="en-US" dirty="0" smtClean="0"/>
              <a:t> &amp; </a:t>
            </a:r>
            <a:r>
              <a:rPr lang="en-US" dirty="0" err="1" smtClean="0"/>
              <a:t>Iscar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Optimize tooling selection</a:t>
            </a:r>
          </a:p>
          <a:p>
            <a:pPr lvl="1"/>
            <a:r>
              <a:rPr lang="en-US" dirty="0" smtClean="0"/>
              <a:t>Input: Current STEP-NC solution</a:t>
            </a:r>
          </a:p>
          <a:p>
            <a:pPr lvl="1"/>
            <a:r>
              <a:rPr lang="en-US" dirty="0" smtClean="0"/>
              <a:t>Output: Alternate solution using better tooling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9050" y="5688348"/>
            <a:ext cx="573092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Validating usage of the STEP-NC DLL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79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styles_v3">
  <a:themeElements>
    <a:clrScheme name="">
      <a:dk1>
        <a:srgbClr val="000000"/>
      </a:dk1>
      <a:lt1>
        <a:srgbClr val="FFFFFF"/>
      </a:lt1>
      <a:dk2>
        <a:srgbClr val="000000"/>
      </a:dk2>
      <a:lt2>
        <a:srgbClr val="676767"/>
      </a:lt2>
      <a:accent1>
        <a:srgbClr val="EF9100"/>
      </a:accent1>
      <a:accent2>
        <a:srgbClr val="CF0E30"/>
      </a:accent2>
      <a:accent3>
        <a:srgbClr val="FFFFFF"/>
      </a:accent3>
      <a:accent4>
        <a:srgbClr val="000000"/>
      </a:accent4>
      <a:accent5>
        <a:srgbClr val="F6C7AA"/>
      </a:accent5>
      <a:accent6>
        <a:srgbClr val="BB0C2A"/>
      </a:accent6>
      <a:hlink>
        <a:srgbClr val="009688"/>
      </a:hlink>
      <a:folHlink>
        <a:srgbClr val="00279F"/>
      </a:folHlink>
    </a:clrScheme>
    <a:fontScheme name="styles_v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styles_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yles_v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styles_v3</Template>
  <TotalTime>17608</TotalTime>
  <Pages>3</Pages>
  <Words>258</Words>
  <Application>Microsoft Office PowerPoint</Application>
  <PresentationFormat>Custom</PresentationFormat>
  <Paragraphs>77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styles_v3</vt:lpstr>
      <vt:lpstr>Digital Manufacturing</vt:lpstr>
      <vt:lpstr>STEP-Manufacturing Roadmap</vt:lpstr>
      <vt:lpstr>Enabling software – the STEP-NC DLL</vt:lpstr>
      <vt:lpstr>2015 - Cloud Services</vt:lpstr>
    </vt:vector>
  </TitlesOfParts>
  <Company>STEP Tools,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II Kickoff Meeting</dc:title>
  <dc:subject>National Simulation Service</dc:subject>
  <dc:creator>Dave Loffredo</dc:creator>
  <cp:lastModifiedBy>Martin Hardwick</cp:lastModifiedBy>
  <cp:revision>1112</cp:revision>
  <cp:lastPrinted>2012-12-10T16:31:24Z</cp:lastPrinted>
  <dcterms:created xsi:type="dcterms:W3CDTF">2008-01-10T17:13:02Z</dcterms:created>
  <dcterms:modified xsi:type="dcterms:W3CDTF">2015-01-05T16:18:52Z</dcterms:modified>
</cp:coreProperties>
</file>