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420" r:id="rId2"/>
    <p:sldId id="418" r:id="rId3"/>
    <p:sldId id="419" r:id="rId4"/>
    <p:sldId id="417" r:id="rId5"/>
    <p:sldId id="416" r:id="rId6"/>
    <p:sldId id="421" r:id="rId7"/>
    <p:sldId id="422" r:id="rId8"/>
    <p:sldId id="423" r:id="rId9"/>
    <p:sldId id="424" r:id="rId10"/>
  </p:sldIdLst>
  <p:sldSz cx="9131300" cy="6845300"/>
  <p:notesSz cx="6997700" cy="9258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66"/>
    <a:srgbClr val="2D4AC3"/>
    <a:srgbClr val="FFFF99"/>
    <a:srgbClr val="99CC00"/>
    <a:srgbClr val="33CCFF"/>
    <a:srgbClr val="CCFF33"/>
    <a:srgbClr val="CC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4" autoAdjust="0"/>
    <p:restoredTop sz="81041" autoAdjust="0"/>
  </p:normalViewPr>
  <p:slideViewPr>
    <p:cSldViewPr>
      <p:cViewPr varScale="1">
        <p:scale>
          <a:sx n="86" d="100"/>
          <a:sy n="86" d="100"/>
        </p:scale>
        <p:origin x="-804" y="-90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66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7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09600"/>
            <a:ext cx="4572000" cy="3429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26958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088" y="4397375"/>
            <a:ext cx="5597525" cy="4167188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127250"/>
            <a:ext cx="7762875" cy="146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13" y="3878263"/>
            <a:ext cx="6391275" cy="17494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9050" y="254000"/>
            <a:ext cx="2070100" cy="255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750" y="254000"/>
            <a:ext cx="6057900" cy="2557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1222375"/>
            <a:ext cx="3797300" cy="158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22375"/>
            <a:ext cx="3797300" cy="158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254000"/>
            <a:ext cx="1336675" cy="32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2250" y="133350"/>
            <a:ext cx="25400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84150" y="688975"/>
            <a:ext cx="87630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8340725" y="6551613"/>
            <a:ext cx="577850" cy="19843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198" tIns="44308" rIns="90198" bIns="44308">
            <a:spAutoFit/>
          </a:bodyPr>
          <a:lstStyle/>
          <a:p>
            <a:pPr defTabSz="911225">
              <a:defRPr/>
            </a:pPr>
            <a:r>
              <a:rPr lang="en-US" sz="800"/>
              <a:t>Slide </a:t>
            </a:r>
            <a:fld id="{9419E30E-3D5E-44E3-B1AC-E668E3E59A5E}" type="slidenum">
              <a:rPr lang="en-US" sz="800"/>
              <a:pPr defTabSz="911225">
                <a:defRPr/>
              </a:pPr>
              <a:t>‹#›</a:t>
            </a:fld>
            <a:endParaRPr lang="en-US" sz="80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2150" y="1222375"/>
            <a:ext cx="7747000" cy="1589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198" tIns="44308" rIns="90198" bIns="4430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605736" y="6551613"/>
            <a:ext cx="1921416" cy="20028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198" tIns="44308" rIns="90198" bIns="44308">
            <a:spAutoFit/>
          </a:bodyPr>
          <a:lstStyle/>
          <a:p>
            <a:pPr algn="ctr" defTabSz="911225">
              <a:defRPr/>
            </a:pPr>
            <a:r>
              <a:rPr lang="en-US" sz="800" b="0" dirty="0"/>
              <a:t>© Copyright </a:t>
            </a:r>
            <a:r>
              <a:rPr lang="en-US" sz="800" b="0" dirty="0" smtClean="0"/>
              <a:t>2014 </a:t>
            </a:r>
            <a:r>
              <a:rPr lang="en-US" sz="800" b="0" dirty="0"/>
              <a:t>— STEP Tools, Inc.</a:t>
            </a:r>
          </a:p>
        </p:txBody>
      </p:sp>
      <p:pic>
        <p:nvPicPr>
          <p:cNvPr id="9" name="Picture 8" descr="C:\Documents and Settings\Martin Hardwick\My Documents\stepnc-text-only.gif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2650" y="63500"/>
            <a:ext cx="1715770" cy="51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860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39825" indent="-22860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38288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19939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11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083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655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27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214" y="1723222"/>
            <a:ext cx="6461760" cy="4846320"/>
          </a:xfrm>
          <a:prstGeom prst="rect">
            <a:avLst/>
          </a:prstGeom>
        </p:spPr>
      </p:pic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908050" y="5861050"/>
            <a:ext cx="2927699" cy="62635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63297" tIns="25319" rIns="63297" bIns="25319">
            <a:spAutoFit/>
          </a:bodyPr>
          <a:lstStyle/>
          <a:p>
            <a:pPr defTabSz="911225">
              <a:lnSpc>
                <a:spcPct val="89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STEP</a:t>
            </a:r>
            <a:r>
              <a:rPr lang="en-US" dirty="0" smtClean="0"/>
              <a:t> </a:t>
            </a:r>
            <a:r>
              <a:rPr lang="en-US" dirty="0"/>
              <a:t>Tools, Inc.</a:t>
            </a:r>
          </a:p>
          <a:p>
            <a:pPr defTabSz="911225">
              <a:lnSpc>
                <a:spcPct val="89000"/>
              </a:lnSpc>
            </a:pPr>
            <a:r>
              <a:rPr lang="en-US" sz="1800" dirty="0" smtClean="0"/>
              <a:t>http</a:t>
            </a:r>
            <a:r>
              <a:rPr lang="en-US" sz="1800" dirty="0"/>
              <a:t>://www.steptools.com</a:t>
            </a:r>
          </a:p>
        </p:txBody>
      </p:sp>
      <p:pic>
        <p:nvPicPr>
          <p:cNvPr id="38" name="Picture 37" descr="youtub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250" y="5883742"/>
            <a:ext cx="685800" cy="685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7650" y="5556250"/>
            <a:ext cx="3648075" cy="1058978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en-US" sz="1400" dirty="0" smtClean="0"/>
              <a:t>Martin Hardwick</a:t>
            </a:r>
          </a:p>
          <a:p>
            <a:pPr algn="r"/>
            <a:r>
              <a:rPr lang="en-US" sz="1400" dirty="0" smtClean="0"/>
              <a:t>Professor of Computer Science, RPI</a:t>
            </a:r>
          </a:p>
          <a:p>
            <a:pPr algn="r"/>
            <a:r>
              <a:rPr lang="en-US" sz="1400" dirty="0" smtClean="0"/>
              <a:t>President STEP Tools, Inc.</a:t>
            </a:r>
          </a:p>
          <a:p>
            <a:pPr algn="r"/>
            <a:r>
              <a:rPr lang="en-US" sz="1400" dirty="0" smtClean="0"/>
              <a:t>Team Leader, ISO STEP Manufacturing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650" y="908050"/>
            <a:ext cx="8463856" cy="997196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algn="ctr"/>
            <a:r>
              <a:rPr lang="en-US" sz="3600" dirty="0" smtClean="0"/>
              <a:t>Enabling the</a:t>
            </a:r>
            <a:br>
              <a:rPr lang="en-US" sz="3600" dirty="0" smtClean="0"/>
            </a:br>
            <a:r>
              <a:rPr lang="en-US" sz="3600" dirty="0" smtClean="0"/>
              <a:t>Advanced Manufacturing Environment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11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5572038" cy="332399"/>
          </a:xfrm>
        </p:spPr>
        <p:txBody>
          <a:bodyPr/>
          <a:lstStyle/>
          <a:p>
            <a:r>
              <a:rPr lang="en-US" dirty="0" smtClean="0"/>
              <a:t>The advanced manufacturing problem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152400" y="908050"/>
            <a:ext cx="898525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Solutions are machine and plant specific</a:t>
            </a:r>
          </a:p>
          <a:p>
            <a:pPr lvl="1"/>
            <a:r>
              <a:rPr lang="en-US" dirty="0" smtClean="0"/>
              <a:t>Machining programs are for one CNC and cannot be reused</a:t>
            </a:r>
          </a:p>
          <a:p>
            <a:pPr lvl="1"/>
            <a:r>
              <a:rPr lang="en-US" dirty="0" smtClean="0"/>
              <a:t>Drawings are hard to read and cannot be verified for completeness</a:t>
            </a:r>
          </a:p>
          <a:p>
            <a:pPr lvl="1"/>
            <a:r>
              <a:rPr lang="en-US" dirty="0" smtClean="0"/>
              <a:t>Solutions must be programmed in CAM, tested on the CNC and validated in CMM</a:t>
            </a:r>
          </a:p>
          <a:p>
            <a:pPr lvl="1"/>
            <a:r>
              <a:rPr lang="en-US" dirty="0" smtClean="0"/>
              <a:t>It takes a long time and the results are variable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250" y="2997918"/>
            <a:ext cx="21336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draft CAM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216" y="4064718"/>
            <a:ext cx="22098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draft CAM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250" y="5163986"/>
            <a:ext cx="22098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draft CAM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348" y="2573186"/>
            <a:ext cx="262604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for operator to be ready</a:t>
            </a:r>
          </a:p>
          <a:p>
            <a:r>
              <a:rPr lang="en-US" sz="1200" dirty="0" smtClean="0"/>
              <a:t>Enter model and most of drawing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27050" y="4734740"/>
            <a:ext cx="260039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Enter constraints not on drawing</a:t>
            </a:r>
          </a:p>
          <a:p>
            <a:r>
              <a:rPr lang="en-US" sz="1200" dirty="0" smtClean="0"/>
              <a:t>Generate NC programs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567218" y="2997918"/>
            <a:ext cx="21336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draft CNC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67218" y="4064718"/>
            <a:ext cx="22098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draft CNC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67218" y="5163986"/>
            <a:ext cx="22098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draft CNC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93316" y="2573186"/>
            <a:ext cx="25898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for CAM and CNC operators</a:t>
            </a:r>
          </a:p>
          <a:p>
            <a:r>
              <a:rPr lang="en-US" sz="1200" dirty="0" smtClean="0"/>
              <a:t>Find the big errors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491018" y="3639986"/>
            <a:ext cx="205928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for right tooling </a:t>
            </a:r>
          </a:p>
          <a:p>
            <a:r>
              <a:rPr lang="en-US" sz="1200" dirty="0" smtClean="0"/>
              <a:t>Machine first part in wax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498850" y="4734740"/>
            <a:ext cx="227979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for necessary fixtures</a:t>
            </a:r>
          </a:p>
          <a:p>
            <a:r>
              <a:rPr lang="en-US" sz="1200" dirty="0" smtClean="0"/>
              <a:t>Machine first part in material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469027" y="2997918"/>
            <a:ext cx="21336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draft CMM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69027" y="4064718"/>
            <a:ext cx="22098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draft CMM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69027" y="5163986"/>
            <a:ext cx="22098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draft CMM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95125" y="2573186"/>
            <a:ext cx="262514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for CAM and CMM operators</a:t>
            </a:r>
          </a:p>
          <a:p>
            <a:r>
              <a:rPr lang="en-US" sz="1200" dirty="0" smtClean="0"/>
              <a:t>Check basic dimensions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392827" y="3639986"/>
            <a:ext cx="202811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Discover critical features</a:t>
            </a:r>
          </a:p>
          <a:p>
            <a:r>
              <a:rPr lang="en-US" sz="1200" dirty="0" smtClean="0"/>
              <a:t>Measure  critical features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400659" y="4734740"/>
            <a:ext cx="227979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Discover additional features</a:t>
            </a:r>
          </a:p>
          <a:p>
            <a:r>
              <a:rPr lang="en-US" sz="1200" dirty="0" smtClean="0"/>
              <a:t>Verify part is correct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27050" y="3639986"/>
            <a:ext cx="172515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Enter rest of drawing</a:t>
            </a:r>
          </a:p>
          <a:p>
            <a:r>
              <a:rPr lang="en-US" sz="1200" dirty="0" smtClean="0"/>
              <a:t>Create operations</a:t>
            </a:r>
            <a:endParaRPr lang="en-US" sz="1200" dirty="0"/>
          </a:p>
        </p:txBody>
      </p:sp>
      <p:cxnSp>
        <p:nvCxnSpPr>
          <p:cNvPr id="24" name="Elbow Connector 23"/>
          <p:cNvCxnSpPr>
            <a:stCxn id="3" idx="3"/>
            <a:endCxn id="4" idx="3"/>
          </p:cNvCxnSpPr>
          <p:nvPr/>
        </p:nvCxnSpPr>
        <p:spPr bwMode="auto">
          <a:xfrm>
            <a:off x="2736850" y="3210284"/>
            <a:ext cx="54166" cy="1066800"/>
          </a:xfrm>
          <a:prstGeom prst="bentConnector3">
            <a:avLst>
              <a:gd name="adj1" fmla="val 52203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stCxn id="4" idx="1"/>
            <a:endCxn id="5" idx="1"/>
          </p:cNvCxnSpPr>
          <p:nvPr/>
        </p:nvCxnSpPr>
        <p:spPr bwMode="auto">
          <a:xfrm rot="10800000" flipH="1" flipV="1">
            <a:off x="581216" y="4277084"/>
            <a:ext cx="22034" cy="1099268"/>
          </a:xfrm>
          <a:prstGeom prst="bentConnector3">
            <a:avLst>
              <a:gd name="adj1" fmla="val -10374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Elbow Connector 30"/>
          <p:cNvCxnSpPr>
            <a:stCxn id="5" idx="3"/>
            <a:endCxn id="9" idx="1"/>
          </p:cNvCxnSpPr>
          <p:nvPr/>
        </p:nvCxnSpPr>
        <p:spPr bwMode="auto">
          <a:xfrm flipV="1">
            <a:off x="2813050" y="3210284"/>
            <a:ext cx="754168" cy="2166068"/>
          </a:xfrm>
          <a:prstGeom prst="bentConnector3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Elbow Connector 32"/>
          <p:cNvCxnSpPr>
            <a:stCxn id="9" idx="3"/>
            <a:endCxn id="10" idx="3"/>
          </p:cNvCxnSpPr>
          <p:nvPr/>
        </p:nvCxnSpPr>
        <p:spPr bwMode="auto">
          <a:xfrm>
            <a:off x="5700818" y="3210284"/>
            <a:ext cx="76200" cy="1066800"/>
          </a:xfrm>
          <a:prstGeom prst="bentConnector3">
            <a:avLst>
              <a:gd name="adj1" fmla="val 40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Elbow Connector 34"/>
          <p:cNvCxnSpPr>
            <a:stCxn id="10" idx="1"/>
            <a:endCxn id="11" idx="1"/>
          </p:cNvCxnSpPr>
          <p:nvPr/>
        </p:nvCxnSpPr>
        <p:spPr bwMode="auto">
          <a:xfrm rot="10800000" flipV="1">
            <a:off x="3567218" y="4277084"/>
            <a:ext cx="12700" cy="1099268"/>
          </a:xfrm>
          <a:prstGeom prst="bentConnector3">
            <a:avLst>
              <a:gd name="adj1" fmla="val 180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Elbow Connector 36"/>
          <p:cNvCxnSpPr>
            <a:stCxn id="11" idx="3"/>
            <a:endCxn id="15" idx="1"/>
          </p:cNvCxnSpPr>
          <p:nvPr/>
        </p:nvCxnSpPr>
        <p:spPr bwMode="auto">
          <a:xfrm flipV="1">
            <a:off x="5777018" y="3210284"/>
            <a:ext cx="692009" cy="2166068"/>
          </a:xfrm>
          <a:prstGeom prst="bentConnector3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Elbow Connector 38"/>
          <p:cNvCxnSpPr>
            <a:stCxn id="15" idx="3"/>
            <a:endCxn id="16" idx="3"/>
          </p:cNvCxnSpPr>
          <p:nvPr/>
        </p:nvCxnSpPr>
        <p:spPr bwMode="auto">
          <a:xfrm>
            <a:off x="8602627" y="3210284"/>
            <a:ext cx="76200" cy="1066800"/>
          </a:xfrm>
          <a:prstGeom prst="bentConnector3">
            <a:avLst>
              <a:gd name="adj1" fmla="val 40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Elbow Connector 40"/>
          <p:cNvCxnSpPr>
            <a:stCxn id="16" idx="1"/>
            <a:endCxn id="17" idx="1"/>
          </p:cNvCxnSpPr>
          <p:nvPr/>
        </p:nvCxnSpPr>
        <p:spPr bwMode="auto">
          <a:xfrm rot="10800000" flipV="1">
            <a:off x="6469027" y="4277084"/>
            <a:ext cx="12700" cy="1099268"/>
          </a:xfrm>
          <a:prstGeom prst="bentConnector3">
            <a:avLst>
              <a:gd name="adj1" fmla="val 180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687258" y="5893518"/>
            <a:ext cx="1773242" cy="4247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Does it fit?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17" idx="2"/>
            <a:endCxn id="42" idx="0"/>
          </p:cNvCxnSpPr>
          <p:nvPr/>
        </p:nvCxnSpPr>
        <p:spPr bwMode="auto">
          <a:xfrm flipH="1">
            <a:off x="7573879" y="5588718"/>
            <a:ext cx="48" cy="304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16228" y="5893518"/>
            <a:ext cx="6078908" cy="4247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 time for robots and other automation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5381281" cy="332399"/>
          </a:xfrm>
        </p:spPr>
        <p:txBody>
          <a:bodyPr/>
          <a:lstStyle/>
          <a:p>
            <a:r>
              <a:rPr lang="en-US" dirty="0" smtClean="0"/>
              <a:t>Model Based Manufacturing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370" y="1277786"/>
            <a:ext cx="8530480" cy="2859470"/>
          </a:xfrm>
        </p:spPr>
        <p:txBody>
          <a:bodyPr/>
          <a:lstStyle/>
          <a:p>
            <a:r>
              <a:rPr lang="en-US" dirty="0" smtClean="0"/>
              <a:t>Models and processes are reused across enterprises</a:t>
            </a:r>
          </a:p>
          <a:p>
            <a:pPr lvl="1"/>
            <a:r>
              <a:rPr lang="en-US" dirty="0" smtClean="0"/>
              <a:t>Select best available machine</a:t>
            </a:r>
          </a:p>
          <a:p>
            <a:pPr lvl="1"/>
            <a:r>
              <a:rPr lang="en-US" dirty="0" smtClean="0"/>
              <a:t>Verify tooling and fixtures are compatible</a:t>
            </a:r>
          </a:p>
          <a:p>
            <a:pPr lvl="1"/>
            <a:r>
              <a:rPr lang="en-US" dirty="0" smtClean="0"/>
              <a:t>Optimize and/or edit using cloud services</a:t>
            </a:r>
            <a:endParaRPr lang="en-US" dirty="0"/>
          </a:p>
          <a:p>
            <a:pPr lvl="1"/>
            <a:r>
              <a:rPr lang="en-US" dirty="0" smtClean="0"/>
              <a:t>Measure continued conformance of final result</a:t>
            </a:r>
          </a:p>
          <a:p>
            <a:pPr lvl="1"/>
            <a:r>
              <a:rPr lang="en-US" dirty="0" smtClean="0"/>
              <a:t>Integrate robots using models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2473" y="4064718"/>
            <a:ext cx="21336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draft CAM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8571" y="3639986"/>
            <a:ext cx="235513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Select best available machine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6441" y="4064718"/>
            <a:ext cx="21336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draft CNC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18250" y="4064718"/>
            <a:ext cx="2133600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draft CMM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3673" y="3803650"/>
            <a:ext cx="1577676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Measure the model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8073" y="3651250"/>
            <a:ext cx="227979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Machine first part in material</a:t>
            </a:r>
            <a:endParaRPr lang="en-US" sz="1200" dirty="0"/>
          </a:p>
        </p:txBody>
      </p:sp>
      <p:cxnSp>
        <p:nvCxnSpPr>
          <p:cNvPr id="12" name="Elbow Connector 11"/>
          <p:cNvCxnSpPr>
            <a:stCxn id="4" idx="2"/>
            <a:endCxn id="6" idx="1"/>
          </p:cNvCxnSpPr>
          <p:nvPr/>
        </p:nvCxnSpPr>
        <p:spPr bwMode="auto">
          <a:xfrm rot="5400000" flipH="1" flipV="1">
            <a:off x="2361674" y="3434683"/>
            <a:ext cx="212366" cy="1897168"/>
          </a:xfrm>
          <a:prstGeom prst="bentConnector4">
            <a:avLst>
              <a:gd name="adj1" fmla="val -107644"/>
              <a:gd name="adj2" fmla="val 7811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Elbow Connector 13"/>
          <p:cNvCxnSpPr>
            <a:stCxn id="6" idx="2"/>
            <a:endCxn id="8" idx="1"/>
          </p:cNvCxnSpPr>
          <p:nvPr/>
        </p:nvCxnSpPr>
        <p:spPr bwMode="auto">
          <a:xfrm rot="5400000" flipH="1" flipV="1">
            <a:off x="5294562" y="3465762"/>
            <a:ext cx="212366" cy="1835009"/>
          </a:xfrm>
          <a:prstGeom prst="bentConnector4">
            <a:avLst>
              <a:gd name="adj1" fmla="val -107644"/>
              <a:gd name="adj2" fmla="val 7906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001853" y="5055318"/>
            <a:ext cx="2762295" cy="4247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It continues to fit!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8" idx="2"/>
            <a:endCxn id="13" idx="0"/>
          </p:cNvCxnSpPr>
          <p:nvPr/>
        </p:nvCxnSpPr>
        <p:spPr bwMode="auto">
          <a:xfrm flipH="1">
            <a:off x="7383001" y="4489450"/>
            <a:ext cx="2049" cy="565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96010" y="5060903"/>
            <a:ext cx="3987229" cy="10895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obots </a:t>
            </a:r>
            <a:r>
              <a:rPr lang="en-US" dirty="0" smtClean="0"/>
              <a:t>combine</a:t>
            </a:r>
            <a:r>
              <a:rPr lang="en-US" dirty="0" smtClean="0"/>
              <a:t> </a:t>
            </a:r>
            <a:r>
              <a:rPr lang="en-US" dirty="0" smtClean="0"/>
              <a:t>new paths with existing automation</a:t>
            </a:r>
          </a:p>
        </p:txBody>
      </p:sp>
    </p:spTree>
    <p:extLst>
      <p:ext uri="{BB962C8B-B14F-4D97-AF65-F5344CB8AC3E}">
        <p14:creationId xmlns:p14="http://schemas.microsoft.com/office/powerpoint/2010/main" val="327792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5483874" cy="332399"/>
          </a:xfrm>
        </p:spPr>
        <p:txBody>
          <a:bodyPr/>
          <a:lstStyle/>
          <a:p>
            <a:r>
              <a:rPr lang="en-US" dirty="0" smtClean="0"/>
              <a:t>Enabling model based 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650" y="2679700"/>
            <a:ext cx="6172200" cy="9048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Business Process Modeling Notation</a:t>
            </a:r>
          </a:p>
          <a:p>
            <a:pPr lvl="1"/>
            <a:r>
              <a:rPr lang="en-US" dirty="0" smtClean="0"/>
              <a:t>Desired stages for the requested manufacturing task</a:t>
            </a:r>
          </a:p>
          <a:p>
            <a:pPr lvl="1"/>
            <a:r>
              <a:rPr lang="en-US" dirty="0" smtClean="0"/>
              <a:t>Inputs, outputs and operations described as process flow</a:t>
            </a:r>
          </a:p>
          <a:p>
            <a:pPr lvl="1"/>
            <a:r>
              <a:rPr lang="en-US" dirty="0" smtClean="0"/>
              <a:t>High level description, mostly graphical, but also formal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9450" y="3030386"/>
            <a:ext cx="1091966" cy="4247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BPMN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6534" y="4293318"/>
            <a:ext cx="987771" cy="424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79650" y="3965575"/>
            <a:ext cx="6553200" cy="904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198" tIns="44308" rIns="90198" bIns="44308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284163" indent="-284163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13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39825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+mn-lt"/>
              </a:defRPr>
            </a:lvl3pPr>
            <a:lvl4pPr marL="1538288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19939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11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083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655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27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Process solution for a manufacturing stage</a:t>
            </a:r>
          </a:p>
          <a:p>
            <a:pPr lvl="1"/>
            <a:r>
              <a:rPr lang="en-US" sz="1800" kern="0" dirty="0" smtClean="0"/>
              <a:t>Product models for input and output, tooling and fixtures</a:t>
            </a:r>
          </a:p>
          <a:p>
            <a:pPr lvl="1"/>
            <a:r>
              <a:rPr lang="en-US" sz="1800" kern="0" dirty="0" smtClean="0"/>
              <a:t>Operations defined in context to enable 3</a:t>
            </a:r>
            <a:r>
              <a:rPr lang="en-US" sz="1800" kern="0" baseline="30000" dirty="0" smtClean="0"/>
              <a:t>rd</a:t>
            </a:r>
            <a:r>
              <a:rPr lang="en-US" sz="1800" kern="0" dirty="0" smtClean="0"/>
              <a:t> party optimization</a:t>
            </a:r>
          </a:p>
          <a:p>
            <a:pPr lvl="1"/>
            <a:r>
              <a:rPr lang="en-US" sz="1800" kern="0" dirty="0" smtClean="0"/>
              <a:t>Machine independent but verifiable using CMM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8450" y="5664918"/>
            <a:ext cx="1859805" cy="424732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MTConnect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76821" y="5337175"/>
            <a:ext cx="6553200" cy="904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198" tIns="44308" rIns="90198" bIns="44308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284163" indent="-284163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13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39825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+mn-lt"/>
              </a:defRPr>
            </a:lvl3pPr>
            <a:lvl4pPr marL="1538288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19939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11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083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655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27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Execution results for business analysis</a:t>
            </a:r>
          </a:p>
          <a:p>
            <a:pPr lvl="1"/>
            <a:r>
              <a:rPr lang="en-US" sz="1800" kern="0" dirty="0" smtClean="0"/>
              <a:t>Detailed output steam of executed actions</a:t>
            </a:r>
          </a:p>
          <a:p>
            <a:pPr lvl="1"/>
            <a:r>
              <a:rPr lang="en-US" sz="1800" kern="0" dirty="0" smtClean="0"/>
              <a:t>Feed back to update current state of stage model</a:t>
            </a:r>
          </a:p>
          <a:p>
            <a:pPr lvl="1"/>
            <a:r>
              <a:rPr lang="en-US" sz="1800" kern="0" dirty="0" smtClean="0"/>
              <a:t>Feed forward for analysis by business systems</a:t>
            </a:r>
          </a:p>
        </p:txBody>
      </p: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 bwMode="auto">
          <a:xfrm>
            <a:off x="1225433" y="3455118"/>
            <a:ext cx="4987" cy="8382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5" idx="2"/>
            <a:endCxn id="7" idx="0"/>
          </p:cNvCxnSpPr>
          <p:nvPr/>
        </p:nvCxnSpPr>
        <p:spPr bwMode="auto">
          <a:xfrm flipH="1">
            <a:off x="1228353" y="4718050"/>
            <a:ext cx="2067" cy="946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32969" y="2614385"/>
            <a:ext cx="2057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Design/Choose manufacturing solution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91625" y="3661852"/>
            <a:ext cx="1905000" cy="4247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Design/Choose operation solution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98450" y="5025386"/>
            <a:ext cx="1905000" cy="2585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Record results</a:t>
            </a:r>
            <a:endParaRPr lang="en-US" sz="12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38083" y="885522"/>
            <a:ext cx="7747000" cy="219467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198" tIns="44308" rIns="90198" bIns="44308" numCol="1" anchor="t" anchorCtr="0" compatLnSpc="1">
            <a:prstTxWarp prst="textNoShape">
              <a:avLst/>
            </a:prstTxWarp>
            <a:spAutoFit/>
          </a:bodyPr>
          <a:lstStyle>
            <a:lvl1pPr marL="284163" indent="-284163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13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39825" indent="-22860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+mn-lt"/>
              </a:defRPr>
            </a:lvl3pPr>
            <a:lvl4pPr marL="1538288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19939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11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083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655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2700" indent="-171450" algn="l" defTabSz="911225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Divide the manufacturing into stage models</a:t>
            </a:r>
          </a:p>
          <a:p>
            <a:pPr lvl="1"/>
            <a:r>
              <a:rPr lang="en-US" sz="1800" kern="0" dirty="0" smtClean="0"/>
              <a:t>Each model has defined input and output requirements</a:t>
            </a:r>
          </a:p>
          <a:p>
            <a:pPr lvl="1"/>
            <a:r>
              <a:rPr lang="en-US" sz="1800" kern="0" dirty="0" smtClean="0"/>
              <a:t>Each stage has a machine independent solution</a:t>
            </a:r>
          </a:p>
          <a:p>
            <a:pPr lvl="1"/>
            <a:r>
              <a:rPr lang="en-US" sz="1800" kern="0" dirty="0" smtClean="0"/>
              <a:t>Each stage uses robot loaders and measurement devices</a:t>
            </a:r>
          </a:p>
          <a:p>
            <a:endParaRPr lang="en-US" kern="0" dirty="0" smtClean="0"/>
          </a:p>
          <a:p>
            <a:pPr lvl="1"/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73468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5640968" cy="332399"/>
          </a:xfrm>
        </p:spPr>
        <p:txBody>
          <a:bodyPr/>
          <a:lstStyle/>
          <a:p>
            <a:r>
              <a:rPr lang="en-US" dirty="0" smtClean="0"/>
              <a:t>Advanced Manufacturing Environment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82767" y="2990277"/>
            <a:ext cx="2273808" cy="1083511"/>
            <a:chOff x="146050" y="3629669"/>
            <a:chExt cx="2273808" cy="1083511"/>
          </a:xfrm>
        </p:grpSpPr>
        <p:grpSp>
          <p:nvGrpSpPr>
            <p:cNvPr id="30" name="Group 29"/>
            <p:cNvGrpSpPr/>
            <p:nvPr/>
          </p:nvGrpSpPr>
          <p:grpSpPr>
            <a:xfrm>
              <a:off x="146050" y="3629669"/>
              <a:ext cx="2273808" cy="787080"/>
              <a:chOff x="146050" y="3629669"/>
              <a:chExt cx="2273808" cy="78708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46050" y="3659619"/>
                <a:ext cx="1072730" cy="75713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Stage</a:t>
                </a:r>
              </a:p>
              <a:p>
                <a:r>
                  <a:rPr lang="en-US" dirty="0" smtClean="0"/>
                  <a:t>Model</a:t>
                </a:r>
              </a:p>
            </p:txBody>
          </p:sp>
          <p:sp>
            <p:nvSpPr>
              <p:cNvPr id="7" name="Right Arrow 6"/>
              <p:cNvSpPr/>
              <p:nvPr/>
            </p:nvSpPr>
            <p:spPr bwMode="auto">
              <a:xfrm>
                <a:off x="1441450" y="3629669"/>
                <a:ext cx="978408" cy="484632"/>
              </a:xfrm>
              <a:prstGeom prst="rightArrow">
                <a:avLst/>
              </a:prstGeom>
              <a:solidFill>
                <a:srgbClr val="FFFF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469332" y="4122249"/>
              <a:ext cx="851515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 smtClean="0"/>
                <a:t>Model</a:t>
              </a:r>
            </a:p>
            <a:p>
              <a:pPr algn="r"/>
              <a:r>
                <a:rPr lang="en-US" sz="1800" dirty="0" smtClean="0"/>
                <a:t>Input</a:t>
              </a:r>
              <a:endParaRPr lang="en-US" sz="18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08650" y="2990277"/>
            <a:ext cx="2151175" cy="1083511"/>
            <a:chOff x="6775450" y="3624239"/>
            <a:chExt cx="2151175" cy="1083511"/>
          </a:xfrm>
        </p:grpSpPr>
        <p:grpSp>
          <p:nvGrpSpPr>
            <p:cNvPr id="31" name="Group 30"/>
            <p:cNvGrpSpPr/>
            <p:nvPr/>
          </p:nvGrpSpPr>
          <p:grpSpPr>
            <a:xfrm>
              <a:off x="6787642" y="3624239"/>
              <a:ext cx="2138983" cy="777467"/>
              <a:chOff x="6787642" y="3624239"/>
              <a:chExt cx="2138983" cy="77746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7853895" y="3644576"/>
                <a:ext cx="1072730" cy="75713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Stage</a:t>
                </a:r>
              </a:p>
              <a:p>
                <a:pPr algn="ctr"/>
                <a:r>
                  <a:rPr lang="en-US" dirty="0" smtClean="0"/>
                  <a:t>Model</a:t>
                </a:r>
              </a:p>
            </p:txBody>
          </p:sp>
          <p:sp>
            <p:nvSpPr>
              <p:cNvPr id="10" name="Right Arrow 9"/>
              <p:cNvSpPr/>
              <p:nvPr/>
            </p:nvSpPr>
            <p:spPr bwMode="auto">
              <a:xfrm>
                <a:off x="6787642" y="3624239"/>
                <a:ext cx="978408" cy="484632"/>
              </a:xfrm>
              <a:prstGeom prst="rightArrow">
                <a:avLst/>
              </a:prstGeom>
              <a:solidFill>
                <a:srgbClr val="FFFF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6775450" y="4116819"/>
              <a:ext cx="1018227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Model</a:t>
              </a:r>
            </a:p>
            <a:p>
              <a:r>
                <a:rPr lang="en-US" sz="1800" dirty="0" smtClean="0"/>
                <a:t>Results</a:t>
              </a:r>
              <a:endParaRPr lang="en-US" sz="1800" dirty="0"/>
            </a:p>
          </p:txBody>
        </p:sp>
      </p:grpSp>
      <p:sp>
        <p:nvSpPr>
          <p:cNvPr id="20" name="Cloud Callout 19"/>
          <p:cNvSpPr/>
          <p:nvPr/>
        </p:nvSpPr>
        <p:spPr bwMode="auto">
          <a:xfrm>
            <a:off x="3139937" y="1136650"/>
            <a:ext cx="3180040" cy="520047"/>
          </a:xfrm>
          <a:prstGeom prst="cloudCallout">
            <a:avLst/>
          </a:prstGeom>
          <a:solidFill>
            <a:srgbClr val="7030A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</a:rPr>
              <a:t>Cloud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Services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81216" y="5117090"/>
            <a:ext cx="920445" cy="4247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CMM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684229" y="4794250"/>
            <a:ext cx="1143000" cy="914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Adapter</a:t>
            </a:r>
          </a:p>
        </p:txBody>
      </p:sp>
      <p:sp>
        <p:nvSpPr>
          <p:cNvPr id="47" name="Left-Right-Up Arrow 46"/>
          <p:cNvSpPr/>
          <p:nvPr/>
        </p:nvSpPr>
        <p:spPr bwMode="auto">
          <a:xfrm>
            <a:off x="1895089" y="3727450"/>
            <a:ext cx="5293749" cy="942472"/>
          </a:xfrm>
          <a:prstGeom prst="leftRightUpArrow">
            <a:avLst/>
          </a:prstGeom>
          <a:solidFill>
            <a:srgbClr val="99CC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 smtClean="0"/>
              <a:t>MTConnect</a:t>
            </a:r>
            <a:r>
              <a:rPr lang="en-US" sz="1000" dirty="0" smtClean="0"/>
              <a:t> 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250" y="755650"/>
            <a:ext cx="8686801" cy="2862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Digital Infrastructure</a:t>
            </a:r>
            <a:r>
              <a:rPr lang="en-US" sz="1400" dirty="0"/>
              <a:t> </a:t>
            </a:r>
            <a:r>
              <a:rPr lang="en-US" sz="1400" dirty="0" smtClean="0"/>
              <a:t>= UUID anchors, URL references, PPK signatures and fingerprints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85888" y="1757724"/>
            <a:ext cx="3937162" cy="3139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“PMI for model based manufacturing”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3956050" y="5784850"/>
            <a:ext cx="108145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Motions for precision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84229" y="5784850"/>
            <a:ext cx="116742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Tolerances for validation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56450" y="4108450"/>
            <a:ext cx="93518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</a:t>
            </a:r>
          </a:p>
          <a:p>
            <a:pPr algn="ctr"/>
            <a:r>
              <a:rPr lang="en-US" sz="1200" dirty="0" smtClean="0"/>
              <a:t>Big data analysis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298450" y="6260618"/>
            <a:ext cx="8458200" cy="2862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Model driven, coordinated motion with tolerance evaluation at key manufacturing stages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99250" y="2584450"/>
            <a:ext cx="117692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To BPMN</a:t>
            </a:r>
          </a:p>
          <a:p>
            <a:pPr algn="ctr"/>
            <a:r>
              <a:rPr lang="en-US" sz="1200" dirty="0" smtClean="0"/>
              <a:t>Process Flow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2436736" y="5131518"/>
            <a:ext cx="817853" cy="4247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RBT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281730" y="4794250"/>
            <a:ext cx="1143000" cy="914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Adapter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277570" y="5785652"/>
            <a:ext cx="129748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Coordinates for placement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086700" y="5117090"/>
            <a:ext cx="853119" cy="424732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CNC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956050" y="4794250"/>
            <a:ext cx="1143000" cy="914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Adapter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60191" y="2970320"/>
            <a:ext cx="1996059" cy="7571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Stage Model</a:t>
            </a:r>
          </a:p>
          <a:p>
            <a:pPr algn="ctr"/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136650" y="2584450"/>
            <a:ext cx="117692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From BPMN</a:t>
            </a:r>
          </a:p>
          <a:p>
            <a:pPr algn="ctr"/>
            <a:r>
              <a:rPr lang="en-US" sz="1200" dirty="0" smtClean="0"/>
              <a:t>Process Flow</a:t>
            </a:r>
            <a:endParaRPr lang="en-US" sz="1200" dirty="0"/>
          </a:p>
        </p:txBody>
      </p:sp>
      <p:sp>
        <p:nvSpPr>
          <p:cNvPr id="61" name="Up Arrow 60"/>
          <p:cNvSpPr/>
          <p:nvPr/>
        </p:nvSpPr>
        <p:spPr bwMode="auto">
          <a:xfrm>
            <a:off x="3879850" y="2175408"/>
            <a:ext cx="457200" cy="554653"/>
          </a:xfrm>
          <a:prstGeom prst="up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Down Arrow 61"/>
          <p:cNvSpPr/>
          <p:nvPr/>
        </p:nvSpPr>
        <p:spPr bwMode="auto">
          <a:xfrm>
            <a:off x="4641850" y="2206387"/>
            <a:ext cx="484032" cy="523675"/>
          </a:xfrm>
          <a:prstGeom prst="down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36850" y="2222119"/>
            <a:ext cx="1184940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Model</a:t>
            </a:r>
          </a:p>
          <a:p>
            <a:pPr algn="ctr"/>
            <a:r>
              <a:rPr lang="en-US" sz="1800" dirty="0" smtClean="0"/>
              <a:t>Question</a:t>
            </a:r>
            <a:endParaRPr lang="en-US" sz="1800" dirty="0"/>
          </a:p>
        </p:txBody>
      </p:sp>
      <p:sp>
        <p:nvSpPr>
          <p:cNvPr id="64" name="TextBox 63"/>
          <p:cNvSpPr txBox="1"/>
          <p:nvPr/>
        </p:nvSpPr>
        <p:spPr>
          <a:xfrm>
            <a:off x="5143222" y="2222119"/>
            <a:ext cx="1287532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Enhanced</a:t>
            </a:r>
          </a:p>
          <a:p>
            <a:pPr algn="ctr"/>
            <a:r>
              <a:rPr lang="en-US" sz="1800" dirty="0" smtClean="0"/>
              <a:t>Model</a:t>
            </a:r>
            <a:endParaRPr lang="en-US" sz="1800" dirty="0"/>
          </a:p>
        </p:txBody>
      </p:sp>
      <p:sp>
        <p:nvSpPr>
          <p:cNvPr id="65" name="TextBox 64"/>
          <p:cNvSpPr txBox="1"/>
          <p:nvPr/>
        </p:nvSpPr>
        <p:spPr>
          <a:xfrm>
            <a:off x="984250" y="4108450"/>
            <a:ext cx="93518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From</a:t>
            </a:r>
          </a:p>
          <a:p>
            <a:pPr algn="ctr"/>
            <a:r>
              <a:rPr lang="en-US" sz="1200" dirty="0" smtClean="0"/>
              <a:t>CAD/CAM </a:t>
            </a:r>
            <a:r>
              <a:rPr lang="en-US" sz="1200" dirty="0" smtClean="0"/>
              <a:t>and </a:t>
            </a:r>
            <a:r>
              <a:rPr lang="en-US" sz="1200" dirty="0" err="1" smtClean="0"/>
              <a:t>CAx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0343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1572546" cy="332399"/>
          </a:xfrm>
        </p:spPr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060450"/>
            <a:ext cx="8077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Input is stage models</a:t>
            </a:r>
          </a:p>
          <a:p>
            <a:pPr lvl="1"/>
            <a:r>
              <a:rPr lang="en-US" dirty="0" smtClean="0"/>
              <a:t>Models previously developed for this task</a:t>
            </a:r>
            <a:endParaRPr lang="en-US" dirty="0"/>
          </a:p>
          <a:p>
            <a:r>
              <a:rPr lang="en-US" dirty="0" smtClean="0"/>
              <a:t>PMI for intelligent machining</a:t>
            </a:r>
          </a:p>
          <a:p>
            <a:pPr lvl="1"/>
            <a:r>
              <a:rPr lang="en-US" dirty="0" smtClean="0"/>
              <a:t>The required geometry, dimensions and tolerances</a:t>
            </a:r>
          </a:p>
          <a:p>
            <a:r>
              <a:rPr lang="en-US" dirty="0" smtClean="0"/>
              <a:t>Cloud </a:t>
            </a:r>
            <a:r>
              <a:rPr lang="en-US" dirty="0"/>
              <a:t>services for </a:t>
            </a:r>
            <a:r>
              <a:rPr lang="en-US" dirty="0" smtClean="0"/>
              <a:t>optimization</a:t>
            </a:r>
            <a:endParaRPr lang="en-US" dirty="0"/>
          </a:p>
          <a:p>
            <a:pPr lvl="1"/>
            <a:r>
              <a:rPr lang="en-US" dirty="0" smtClean="0"/>
              <a:t>Rapid, inexpensive customization of previous solutions</a:t>
            </a:r>
            <a:endParaRPr lang="en-US" dirty="0"/>
          </a:p>
          <a:p>
            <a:r>
              <a:rPr lang="en-US" dirty="0" smtClean="0"/>
              <a:t>Stage Model Processor</a:t>
            </a:r>
          </a:p>
          <a:p>
            <a:pPr lvl="1"/>
            <a:r>
              <a:rPr lang="en-US" dirty="0" smtClean="0"/>
              <a:t>Feeds codes, coordinates and PMI to the adaptors</a:t>
            </a:r>
          </a:p>
          <a:p>
            <a:pPr lvl="1"/>
            <a:r>
              <a:rPr lang="en-US" dirty="0" smtClean="0"/>
              <a:t>Prevents system collisions, monitors  process conformance </a:t>
            </a:r>
          </a:p>
          <a:p>
            <a:r>
              <a:rPr lang="en-US" dirty="0" smtClean="0"/>
              <a:t>Information Infrastructure</a:t>
            </a:r>
          </a:p>
          <a:p>
            <a:pPr lvl="1"/>
            <a:r>
              <a:rPr lang="en-US" dirty="0" smtClean="0"/>
              <a:t>UUID anchors to enable sharing with </a:t>
            </a:r>
            <a:r>
              <a:rPr lang="en-US" dirty="0" err="1" smtClean="0"/>
              <a:t>MTConnect</a:t>
            </a:r>
            <a:r>
              <a:rPr lang="en-US" dirty="0" smtClean="0"/>
              <a:t> and BPMN</a:t>
            </a:r>
          </a:p>
          <a:p>
            <a:pPr lvl="1"/>
            <a:r>
              <a:rPr lang="en-US" dirty="0" smtClean="0"/>
              <a:t>URL references to enable reuse across stages and assemblies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ignatures to verify provenance and approval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2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2891817" cy="332399"/>
          </a:xfrm>
        </p:spPr>
        <p:txBody>
          <a:bodyPr/>
          <a:lstStyle/>
          <a:p>
            <a:r>
              <a:rPr lang="en-US" dirty="0" smtClean="0"/>
              <a:t>Development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069975"/>
            <a:ext cx="7988300" cy="509587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Task </a:t>
            </a:r>
            <a:r>
              <a:rPr lang="en-US" dirty="0"/>
              <a:t>1</a:t>
            </a:r>
            <a:r>
              <a:rPr lang="en-US" dirty="0" smtClean="0"/>
              <a:t> – Stage Model Processing</a:t>
            </a:r>
          </a:p>
          <a:p>
            <a:pPr lvl="1"/>
            <a:r>
              <a:rPr lang="en-US" dirty="0" smtClean="0"/>
              <a:t>Process selection and solution generation</a:t>
            </a:r>
          </a:p>
          <a:p>
            <a:pPr lvl="1"/>
            <a:r>
              <a:rPr lang="en-US" dirty="0" smtClean="0"/>
              <a:t>Real time simulation for coordination and validation</a:t>
            </a:r>
          </a:p>
          <a:p>
            <a:r>
              <a:rPr lang="en-US" dirty="0" smtClean="0"/>
              <a:t>Task 2 – CNC Adaptor</a:t>
            </a:r>
          </a:p>
          <a:p>
            <a:pPr lvl="1"/>
            <a:r>
              <a:rPr lang="en-US" dirty="0" smtClean="0"/>
              <a:t>Volume removal and addition by precision machines</a:t>
            </a:r>
          </a:p>
          <a:p>
            <a:pPr lvl="1"/>
            <a:r>
              <a:rPr lang="en-US" dirty="0" smtClean="0"/>
              <a:t>Code generators with adaptive feedback</a:t>
            </a:r>
          </a:p>
          <a:p>
            <a:r>
              <a:rPr lang="en-US" dirty="0" smtClean="0"/>
              <a:t>Task 3 – CMM Adaptor</a:t>
            </a:r>
          </a:p>
          <a:p>
            <a:pPr lvl="1"/>
            <a:r>
              <a:rPr lang="en-US" dirty="0" smtClean="0"/>
              <a:t>Model validation by measurement machines</a:t>
            </a:r>
          </a:p>
          <a:p>
            <a:pPr lvl="1"/>
            <a:r>
              <a:rPr lang="en-US" dirty="0" smtClean="0"/>
              <a:t>AP242 with PMI reader for ACIS</a:t>
            </a:r>
          </a:p>
          <a:p>
            <a:r>
              <a:rPr lang="en-US" dirty="0" smtClean="0"/>
              <a:t>Task 4 – Robot Adaptor</a:t>
            </a:r>
          </a:p>
          <a:p>
            <a:pPr lvl="1"/>
            <a:r>
              <a:rPr lang="en-US" dirty="0" smtClean="0"/>
              <a:t>Product placement by learned path machines</a:t>
            </a:r>
          </a:p>
          <a:p>
            <a:pPr lvl="1"/>
            <a:r>
              <a:rPr lang="en-US" dirty="0" smtClean="0"/>
              <a:t>Coordinate generation and coordination</a:t>
            </a:r>
          </a:p>
          <a:p>
            <a:r>
              <a:rPr lang="en-US" dirty="0" smtClean="0"/>
              <a:t>Task </a:t>
            </a:r>
            <a:r>
              <a:rPr lang="en-US" dirty="0"/>
              <a:t>5</a:t>
            </a:r>
            <a:r>
              <a:rPr lang="en-US" dirty="0" smtClean="0"/>
              <a:t> – Digital Infrastructure</a:t>
            </a:r>
          </a:p>
          <a:p>
            <a:pPr lvl="1"/>
            <a:r>
              <a:rPr lang="en-US" dirty="0" smtClean="0"/>
              <a:t>GD&amp;T data sharing across manufacturing assemblies and stages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ntegrity and authorization using signatures and fingerprints </a:t>
            </a:r>
          </a:p>
          <a:p>
            <a:r>
              <a:rPr lang="en-US" dirty="0" smtClean="0"/>
              <a:t>Task </a:t>
            </a:r>
            <a:r>
              <a:rPr lang="en-US" dirty="0"/>
              <a:t>6</a:t>
            </a:r>
            <a:r>
              <a:rPr lang="en-US" dirty="0" smtClean="0"/>
              <a:t> – </a:t>
            </a:r>
            <a:r>
              <a:rPr lang="en-US" dirty="0" err="1" smtClean="0"/>
              <a:t>MTConnect</a:t>
            </a:r>
            <a:r>
              <a:rPr lang="en-US" dirty="0" smtClean="0"/>
              <a:t> Modeling</a:t>
            </a:r>
          </a:p>
          <a:p>
            <a:pPr lvl="1"/>
            <a:r>
              <a:rPr lang="en-US" dirty="0" smtClean="0"/>
              <a:t>Schemas for communicating stage, process and machine models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rotocols for coordination using execution results</a:t>
            </a:r>
          </a:p>
        </p:txBody>
      </p:sp>
    </p:spTree>
    <p:extLst>
      <p:ext uri="{BB962C8B-B14F-4D97-AF65-F5344CB8AC3E}">
        <p14:creationId xmlns:p14="http://schemas.microsoft.com/office/powerpoint/2010/main" val="323697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3523400" cy="332399"/>
          </a:xfrm>
        </p:spPr>
        <p:txBody>
          <a:bodyPr/>
          <a:lstStyle/>
          <a:p>
            <a:r>
              <a:rPr lang="en-US" dirty="0" smtClean="0"/>
              <a:t>Demonstration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222375"/>
            <a:ext cx="8305800" cy="1419076"/>
          </a:xfrm>
        </p:spPr>
        <p:txBody>
          <a:bodyPr/>
          <a:lstStyle/>
          <a:p>
            <a:r>
              <a:rPr lang="en-US" dirty="0" smtClean="0"/>
              <a:t>Selected products and processes for demonstration?</a:t>
            </a:r>
          </a:p>
          <a:p>
            <a:pPr lvl="1"/>
            <a:r>
              <a:rPr lang="en-US" dirty="0" smtClean="0"/>
              <a:t>6 month proof of concept</a:t>
            </a:r>
          </a:p>
          <a:p>
            <a:pPr lvl="1"/>
            <a:r>
              <a:rPr lang="en-US" dirty="0" smtClean="0"/>
              <a:t>12 month feasibility testing</a:t>
            </a:r>
          </a:p>
          <a:p>
            <a:pPr lvl="1"/>
            <a:r>
              <a:rPr lang="en-US" dirty="0" smtClean="0"/>
              <a:t>18 month demonstration</a:t>
            </a:r>
          </a:p>
        </p:txBody>
      </p:sp>
    </p:spTree>
    <p:extLst>
      <p:ext uri="{BB962C8B-B14F-4D97-AF65-F5344CB8AC3E}">
        <p14:creationId xmlns:p14="http://schemas.microsoft.com/office/powerpoint/2010/main" val="23558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1404231" cy="332399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222375"/>
            <a:ext cx="8153400" cy="2748671"/>
          </a:xfrm>
        </p:spPr>
        <p:txBody>
          <a:bodyPr/>
          <a:lstStyle/>
          <a:p>
            <a:r>
              <a:rPr lang="en-US" dirty="0" smtClean="0"/>
              <a:t>The AME will be: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automated because machines and robots will be </a:t>
            </a:r>
            <a:r>
              <a:rPr lang="en-US" dirty="0" smtClean="0"/>
              <a:t>coordinated</a:t>
            </a:r>
          </a:p>
          <a:p>
            <a:pPr lvl="1"/>
            <a:r>
              <a:rPr lang="en-US" dirty="0"/>
              <a:t>More reliable because processes will be monitored and measured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flexible because processes will </a:t>
            </a:r>
            <a:r>
              <a:rPr lang="en-US" dirty="0" smtClean="0"/>
              <a:t>be </a:t>
            </a:r>
            <a:r>
              <a:rPr lang="en-US" dirty="0"/>
              <a:t>machine </a:t>
            </a:r>
            <a:r>
              <a:rPr lang="en-US" dirty="0" smtClean="0"/>
              <a:t>independent</a:t>
            </a:r>
            <a:endParaRPr lang="en-US" dirty="0"/>
          </a:p>
          <a:p>
            <a:pPr lvl="1"/>
            <a:r>
              <a:rPr lang="en-US" dirty="0"/>
              <a:t>More efficient because processes will be reused not redesigned</a:t>
            </a:r>
          </a:p>
          <a:p>
            <a:pPr lvl="1"/>
            <a:r>
              <a:rPr lang="en-US" dirty="0"/>
              <a:t>More optimal because cloud services will customize</a:t>
            </a:r>
          </a:p>
          <a:p>
            <a:pPr lvl="1"/>
            <a:r>
              <a:rPr lang="en-US" dirty="0" smtClean="0"/>
              <a:t>More secure because data will be checked using signatures</a:t>
            </a:r>
          </a:p>
          <a:p>
            <a:pPr lvl="1"/>
            <a:r>
              <a:rPr lang="en-US" dirty="0" smtClean="0"/>
              <a:t>More scalable because models will be shared and reused</a:t>
            </a:r>
          </a:p>
        </p:txBody>
      </p:sp>
    </p:spTree>
    <p:extLst>
      <p:ext uri="{BB962C8B-B14F-4D97-AF65-F5344CB8AC3E}">
        <p14:creationId xmlns:p14="http://schemas.microsoft.com/office/powerpoint/2010/main" val="31490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tyles_v3">
  <a:themeElements>
    <a:clrScheme name="">
      <a:dk1>
        <a:srgbClr val="000000"/>
      </a:dk1>
      <a:lt1>
        <a:srgbClr val="FFFFFF"/>
      </a:lt1>
      <a:dk2>
        <a:srgbClr val="000000"/>
      </a:dk2>
      <a:lt2>
        <a:srgbClr val="676767"/>
      </a:lt2>
      <a:accent1>
        <a:srgbClr val="EF9100"/>
      </a:accent1>
      <a:accent2>
        <a:srgbClr val="CF0E30"/>
      </a:accent2>
      <a:accent3>
        <a:srgbClr val="FFFFFF"/>
      </a:accent3>
      <a:accent4>
        <a:srgbClr val="000000"/>
      </a:accent4>
      <a:accent5>
        <a:srgbClr val="F6C7AA"/>
      </a:accent5>
      <a:accent6>
        <a:srgbClr val="BB0C2A"/>
      </a:accent6>
      <a:hlink>
        <a:srgbClr val="009688"/>
      </a:hlink>
      <a:folHlink>
        <a:srgbClr val="00279F"/>
      </a:folHlink>
    </a:clrScheme>
    <a:fontScheme name="styles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styles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yles_v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styles_v3</Template>
  <TotalTime>19298</TotalTime>
  <Pages>3</Pages>
  <Words>760</Words>
  <Application>Microsoft Office PowerPoint</Application>
  <PresentationFormat>Custom</PresentationFormat>
  <Paragraphs>166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styles_v3</vt:lpstr>
      <vt:lpstr>Enabling the Advanced Manufacturing Environment</vt:lpstr>
      <vt:lpstr>The advanced manufacturing problem</vt:lpstr>
      <vt:lpstr>Model Based Manufacturing solution</vt:lpstr>
      <vt:lpstr>Enabling model based manufacturing</vt:lpstr>
      <vt:lpstr>Advanced Manufacturing Environment</vt:lpstr>
      <vt:lpstr>Key points</vt:lpstr>
      <vt:lpstr>Development Tasks</vt:lpstr>
      <vt:lpstr>Demonstration scenario</vt:lpstr>
      <vt:lpstr>Summary</vt:lpstr>
    </vt:vector>
  </TitlesOfParts>
  <Company>STEP Tools,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II Kickoff Meeting</dc:title>
  <dc:subject>National Simulation Service</dc:subject>
  <dc:creator>Dave Loffredo</dc:creator>
  <cp:lastModifiedBy>Martin Hardwick</cp:lastModifiedBy>
  <cp:revision>1134</cp:revision>
  <cp:lastPrinted>2012-12-10T16:31:24Z</cp:lastPrinted>
  <dcterms:created xsi:type="dcterms:W3CDTF">2008-01-10T17:13:02Z</dcterms:created>
  <dcterms:modified xsi:type="dcterms:W3CDTF">2014-10-06T12:53:48Z</dcterms:modified>
</cp:coreProperties>
</file>