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346" r:id="rId2"/>
    <p:sldId id="433" r:id="rId3"/>
    <p:sldId id="436" r:id="rId4"/>
    <p:sldId id="434" r:id="rId5"/>
    <p:sldId id="437" r:id="rId6"/>
  </p:sldIdLst>
  <p:sldSz cx="9131300" cy="6845300"/>
  <p:notesSz cx="6997700" cy="9258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CCFF"/>
    <a:srgbClr val="2D4AC3"/>
    <a:srgbClr val="FFFF99"/>
    <a:srgbClr val="99CC00"/>
    <a:srgbClr val="33CCFF"/>
    <a:srgbClr val="CCFF33"/>
    <a:srgbClr val="CC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4" autoAdjust="0"/>
    <p:restoredTop sz="81041" autoAdjust="0"/>
  </p:normalViewPr>
  <p:slideViewPr>
    <p:cSldViewPr>
      <p:cViewPr varScale="1">
        <p:scale>
          <a:sx n="86" d="100"/>
          <a:sy n="86" d="100"/>
        </p:scale>
        <p:origin x="-804" y="-90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09600"/>
            <a:ext cx="4572000" cy="3429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6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397375"/>
            <a:ext cx="5597525" cy="416718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254000"/>
            <a:ext cx="2070100" cy="255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50" y="254000"/>
            <a:ext cx="6057900" cy="2557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222375"/>
            <a:ext cx="3797300" cy="158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22375"/>
            <a:ext cx="3797300" cy="158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1336675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2250" y="133350"/>
            <a:ext cx="2540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4150" y="688975"/>
            <a:ext cx="8763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340725" y="6551613"/>
            <a:ext cx="577850" cy="198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defTabSz="911225">
              <a:defRPr/>
            </a:pPr>
            <a:r>
              <a:rPr lang="en-US" sz="800"/>
              <a:t>Slide </a:t>
            </a:r>
            <a:fld id="{9419E30E-3D5E-44E3-B1AC-E668E3E59A5E}" type="slidenum">
              <a:rPr lang="en-US" sz="800"/>
              <a:pPr defTabSz="911225">
                <a:defRPr/>
              </a:pPr>
              <a:t>‹#›</a:t>
            </a:fld>
            <a:endParaRPr lang="en-US" sz="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222375"/>
            <a:ext cx="7747000" cy="1589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05736" y="6551613"/>
            <a:ext cx="1921416" cy="20028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algn="ctr" defTabSz="911225">
              <a:defRPr/>
            </a:pPr>
            <a:r>
              <a:rPr lang="en-US" sz="800" b="0" dirty="0"/>
              <a:t>© Copyright </a:t>
            </a:r>
            <a:r>
              <a:rPr lang="en-US" sz="800" b="0" dirty="0" smtClean="0"/>
              <a:t>2014 </a:t>
            </a:r>
            <a:r>
              <a:rPr lang="en-US" sz="800" b="0" dirty="0"/>
              <a:t>— STEP Tools, Inc.</a:t>
            </a:r>
          </a:p>
        </p:txBody>
      </p:sp>
      <p:pic>
        <p:nvPicPr>
          <p:cNvPr id="9" name="Picture 8" descr="C:\Documents and Settings\Martin Hardwick\My Documents\stepnc-text-only.gif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2650" y="63500"/>
            <a:ext cx="1715770" cy="5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39825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38288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19939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11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083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655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27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ptools.com/support/stepnc_docs/stepncdl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908050" y="5861050"/>
            <a:ext cx="2927699" cy="6263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297" tIns="25319" rIns="63297" bIns="25319">
            <a:spAutoFit/>
          </a:bodyPr>
          <a:lstStyle/>
          <a:p>
            <a:pPr defTabSz="911225">
              <a:lnSpc>
                <a:spcPct val="89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STEP</a:t>
            </a:r>
            <a:r>
              <a:rPr lang="en-US" dirty="0" smtClean="0"/>
              <a:t> </a:t>
            </a:r>
            <a:r>
              <a:rPr lang="en-US" dirty="0"/>
              <a:t>Tools, Inc.</a:t>
            </a:r>
          </a:p>
          <a:p>
            <a:pPr defTabSz="911225">
              <a:lnSpc>
                <a:spcPct val="89000"/>
              </a:lnSpc>
            </a:pPr>
            <a:r>
              <a:rPr lang="en-US" sz="1800" dirty="0" smtClean="0"/>
              <a:t>http</a:t>
            </a:r>
            <a:r>
              <a:rPr lang="en-US" sz="1800" dirty="0"/>
              <a:t>://www.steptools.com</a:t>
            </a:r>
          </a:p>
        </p:txBody>
      </p:sp>
      <p:pic>
        <p:nvPicPr>
          <p:cNvPr id="38" name="Picture 37" descr="youtub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250" y="5883742"/>
            <a:ext cx="685800" cy="685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8050" y="5556250"/>
            <a:ext cx="4257675" cy="1058978"/>
          </a:xfrm>
        </p:spPr>
        <p:txBody>
          <a:bodyPr/>
          <a:lstStyle/>
          <a:p>
            <a:pPr algn="r"/>
            <a:r>
              <a:rPr lang="en-US" sz="1400" dirty="0" smtClean="0"/>
              <a:t>Martin Hardwick</a:t>
            </a:r>
          </a:p>
          <a:p>
            <a:pPr algn="r"/>
            <a:r>
              <a:rPr lang="en-US" sz="1400" dirty="0" smtClean="0"/>
              <a:t>Professor of Computer Science, RPI</a:t>
            </a:r>
          </a:p>
          <a:p>
            <a:pPr algn="r"/>
            <a:r>
              <a:rPr lang="en-US" sz="1400" dirty="0" smtClean="0"/>
              <a:t>President STEP Tools, Inc.</a:t>
            </a:r>
          </a:p>
          <a:p>
            <a:pPr algn="r"/>
            <a:r>
              <a:rPr lang="en-US" sz="1400" dirty="0" smtClean="0"/>
              <a:t>Team Leader, ISO STEP Manufacturing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214" y="709422"/>
            <a:ext cx="6461760" cy="4846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195" y="1593850"/>
            <a:ext cx="3231655" cy="99719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7200" dirty="0" smtClean="0"/>
              <a:t>Cycle 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1556516" cy="332399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060450"/>
            <a:ext cx="8534400" cy="86507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CAM to CAM data exchange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irect machining from models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9382" y="3905479"/>
            <a:ext cx="1704313" cy="757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Machining</a:t>
            </a:r>
          </a:p>
          <a:p>
            <a:pPr algn="ctr"/>
            <a:r>
              <a:rPr lang="en-US" dirty="0" smtClean="0"/>
              <a:t>Toolkit</a:t>
            </a:r>
          </a:p>
        </p:txBody>
      </p:sp>
      <p:sp>
        <p:nvSpPr>
          <p:cNvPr id="11" name="Cloud Callout 10"/>
          <p:cNvSpPr/>
          <p:nvPr/>
        </p:nvSpPr>
        <p:spPr bwMode="auto">
          <a:xfrm>
            <a:off x="2949192" y="2508250"/>
            <a:ext cx="3180040" cy="520047"/>
          </a:xfrm>
          <a:prstGeom prst="cloudCallout">
            <a:avLst/>
          </a:prstGeom>
          <a:solidFill>
            <a:srgbClr val="7030A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Machining Cloud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Elbow Connector 11"/>
          <p:cNvCxnSpPr>
            <a:stCxn id="4" idx="3"/>
            <a:endCxn id="16" idx="3"/>
          </p:cNvCxnSpPr>
          <p:nvPr/>
        </p:nvCxnSpPr>
        <p:spPr bwMode="auto">
          <a:xfrm>
            <a:off x="5363695" y="4284044"/>
            <a:ext cx="1030755" cy="1424606"/>
          </a:xfrm>
          <a:prstGeom prst="bentConnector3">
            <a:avLst>
              <a:gd name="adj1" fmla="val 12217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348437" y="5574290"/>
            <a:ext cx="920445" cy="4247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CMM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251450" y="5251450"/>
            <a:ext cx="1143000" cy="914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Adapter</a:t>
            </a:r>
          </a:p>
        </p:txBody>
      </p:sp>
      <p:sp>
        <p:nvSpPr>
          <p:cNvPr id="18" name="Left-Right-Up Arrow 17"/>
          <p:cNvSpPr/>
          <p:nvPr/>
        </p:nvSpPr>
        <p:spPr bwMode="auto">
          <a:xfrm>
            <a:off x="3803650" y="4662609"/>
            <a:ext cx="1452584" cy="1368881"/>
          </a:xfrm>
          <a:prstGeom prst="leftRightUpArrow">
            <a:avLst/>
          </a:prstGeom>
          <a:solidFill>
            <a:srgbClr val="99CC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http request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Or API request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98023" y="5573691"/>
            <a:ext cx="853119" cy="424732"/>
          </a:xfrm>
          <a:prstGeom prst="rect">
            <a:avLst/>
          </a:prstGeom>
          <a:solidFill>
            <a:srgbClr val="2D4AC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CNC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84450" y="3942097"/>
            <a:ext cx="1074932" cy="1751525"/>
            <a:chOff x="2660650" y="3383068"/>
            <a:chExt cx="1074932" cy="1751525"/>
          </a:xfrm>
        </p:grpSpPr>
        <p:cxnSp>
          <p:nvCxnSpPr>
            <p:cNvPr id="23" name="Elbow Connector 22"/>
            <p:cNvCxnSpPr>
              <a:stCxn id="4" idx="1"/>
              <a:endCxn id="25" idx="1"/>
            </p:cNvCxnSpPr>
            <p:nvPr/>
          </p:nvCxnSpPr>
          <p:spPr bwMode="auto">
            <a:xfrm rot="10800000" flipV="1">
              <a:off x="2736850" y="3725014"/>
              <a:ext cx="998732" cy="1409579"/>
            </a:xfrm>
            <a:prstGeom prst="bentConnector3">
              <a:avLst>
                <a:gd name="adj1" fmla="val 122889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660650" y="3383068"/>
              <a:ext cx="184731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2660650" y="5236423"/>
            <a:ext cx="1143000" cy="914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Adapter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60650" y="4274431"/>
            <a:ext cx="628698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codes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11424" y="474731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XML</a:t>
            </a:r>
          </a:p>
          <a:p>
            <a:pPr algn="ctr"/>
            <a:r>
              <a:rPr lang="en-US" sz="1000" dirty="0" smtClean="0"/>
              <a:t>or</a:t>
            </a:r>
          </a:p>
          <a:p>
            <a:pPr algn="ctr"/>
            <a:r>
              <a:rPr lang="en-US" sz="1000" dirty="0" smtClean="0"/>
              <a:t>API</a:t>
            </a:r>
          </a:p>
          <a:p>
            <a:pPr algn="ctr"/>
            <a:r>
              <a:rPr lang="en-US" sz="1000" dirty="0" smtClean="0"/>
              <a:t>data</a:t>
            </a:r>
          </a:p>
        </p:txBody>
      </p:sp>
      <p:sp>
        <p:nvSpPr>
          <p:cNvPr id="31" name="Up-Down Arrow 30"/>
          <p:cNvSpPr/>
          <p:nvPr/>
        </p:nvSpPr>
        <p:spPr bwMode="auto">
          <a:xfrm>
            <a:off x="4260850" y="3028297"/>
            <a:ext cx="484632" cy="877181"/>
          </a:xfrm>
          <a:prstGeom prst="upDownArrow">
            <a:avLst/>
          </a:prstGeom>
          <a:solidFill>
            <a:srgbClr val="FFFF6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94250" y="3247282"/>
            <a:ext cx="235833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exchange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37152" y="4260850"/>
            <a:ext cx="628698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codes</a:t>
            </a:r>
          </a:p>
        </p:txBody>
      </p:sp>
    </p:spTree>
    <p:extLst>
      <p:ext uri="{BB962C8B-B14F-4D97-AF65-F5344CB8AC3E}">
        <p14:creationId xmlns:p14="http://schemas.microsoft.com/office/powerpoint/2010/main" val="39492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4156587" cy="332399"/>
          </a:xfrm>
        </p:spPr>
        <p:txBody>
          <a:bodyPr/>
          <a:lstStyle/>
          <a:p>
            <a:r>
              <a:rPr lang="en-US" dirty="0" smtClean="0"/>
              <a:t>CAM to CAM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755650"/>
            <a:ext cx="7747000" cy="3302669"/>
          </a:xfrm>
        </p:spPr>
        <p:txBody>
          <a:bodyPr/>
          <a:lstStyle/>
          <a:p>
            <a:r>
              <a:rPr lang="en-US" dirty="0" smtClean="0"/>
              <a:t>Read data for three processes</a:t>
            </a:r>
          </a:p>
          <a:p>
            <a:pPr lvl="1"/>
            <a:r>
              <a:rPr lang="en-US" dirty="0" smtClean="0"/>
              <a:t>Read STEP for AS-IS and TO-BE geometries</a:t>
            </a:r>
          </a:p>
          <a:p>
            <a:pPr lvl="1"/>
            <a:r>
              <a:rPr lang="en-US" dirty="0" smtClean="0"/>
              <a:t>Read ISO 13399 for the tools</a:t>
            </a:r>
          </a:p>
          <a:p>
            <a:pPr lvl="1"/>
            <a:r>
              <a:rPr lang="en-US" b="0" i="1" dirty="0" smtClean="0"/>
              <a:t>Read STEP-NC for the </a:t>
            </a:r>
            <a:r>
              <a:rPr lang="en-US" b="0" i="1" dirty="0" err="1" smtClean="0"/>
              <a:t>toolpaths</a:t>
            </a:r>
            <a:endParaRPr lang="en-US" b="0" i="1" dirty="0" smtClean="0"/>
          </a:p>
          <a:p>
            <a:pPr lvl="1"/>
            <a:r>
              <a:rPr lang="en-US" b="0" i="1" dirty="0" smtClean="0"/>
              <a:t>Read depth of cut and overcut</a:t>
            </a:r>
          </a:p>
          <a:p>
            <a:r>
              <a:rPr lang="en-US" dirty="0" smtClean="0"/>
              <a:t>Create new process data </a:t>
            </a:r>
            <a:r>
              <a:rPr lang="en-US" dirty="0" smtClean="0"/>
              <a:t>using </a:t>
            </a:r>
            <a:r>
              <a:rPr lang="en-US" dirty="0" smtClean="0"/>
              <a:t>CAM</a:t>
            </a:r>
          </a:p>
          <a:p>
            <a:pPr lvl="1"/>
            <a:r>
              <a:rPr lang="en-US" dirty="0" smtClean="0"/>
              <a:t>Optimize process data for new machine</a:t>
            </a:r>
          </a:p>
          <a:p>
            <a:pPr lvl="1"/>
            <a:r>
              <a:rPr lang="en-US" dirty="0" smtClean="0"/>
              <a:t>Export STEP-NC for new </a:t>
            </a:r>
            <a:r>
              <a:rPr lang="en-US" dirty="0" err="1" smtClean="0"/>
              <a:t>toolpaths</a:t>
            </a:r>
            <a:endParaRPr lang="en-US" dirty="0" smtClean="0"/>
          </a:p>
          <a:p>
            <a:pPr lvl="1"/>
            <a:r>
              <a:rPr lang="en-US" dirty="0" smtClean="0"/>
              <a:t>Deliver to direct machining team for testing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4032250"/>
            <a:ext cx="2363044" cy="235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4038869"/>
            <a:ext cx="2361356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716930" y="1060485"/>
            <a:ext cx="1133644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Baseline</a:t>
            </a:r>
          </a:p>
          <a:p>
            <a:pPr algn="ctr"/>
            <a:r>
              <a:rPr lang="en-US" sz="1800" dirty="0" smtClean="0"/>
              <a:t>Process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73185" y="2145954"/>
            <a:ext cx="1210588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Preferred</a:t>
            </a:r>
          </a:p>
          <a:p>
            <a:pPr algn="ctr"/>
            <a:r>
              <a:rPr lang="en-US" sz="1800" dirty="0" smtClean="0"/>
              <a:t>CAM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3050" y="3270285"/>
            <a:ext cx="1300356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Optimized</a:t>
            </a:r>
          </a:p>
          <a:p>
            <a:pPr algn="ctr"/>
            <a:r>
              <a:rPr lang="en-US" sz="1800" dirty="0" smtClean="0"/>
              <a:t>Process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14967" y="4486209"/>
            <a:ext cx="1107996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Adapted</a:t>
            </a:r>
          </a:p>
          <a:p>
            <a:pPr algn="ctr"/>
            <a:r>
              <a:rPr lang="en-US" sz="1800" dirty="0" smtClean="0"/>
              <a:t>CNC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 bwMode="auto">
          <a:xfrm flipH="1">
            <a:off x="7278479" y="1651416"/>
            <a:ext cx="5273" cy="49453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2"/>
            <a:endCxn id="21" idx="0"/>
          </p:cNvCxnSpPr>
          <p:nvPr/>
        </p:nvCxnSpPr>
        <p:spPr bwMode="auto">
          <a:xfrm flipH="1">
            <a:off x="7273228" y="2736885"/>
            <a:ext cx="5251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2"/>
            <a:endCxn id="22" idx="0"/>
          </p:cNvCxnSpPr>
          <p:nvPr/>
        </p:nvCxnSpPr>
        <p:spPr bwMode="auto">
          <a:xfrm flipH="1">
            <a:off x="7268965" y="3861216"/>
            <a:ext cx="4263" cy="624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923406" y="1060450"/>
            <a:ext cx="91439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Boeing, </a:t>
            </a:r>
            <a:r>
              <a:rPr lang="en-US" sz="1200" dirty="0" err="1" smtClean="0"/>
              <a:t>Iscar</a:t>
            </a:r>
            <a:r>
              <a:rPr lang="en-US" sz="1200" dirty="0" smtClean="0"/>
              <a:t> and </a:t>
            </a:r>
            <a:r>
              <a:rPr lang="en-US" sz="1200" dirty="0" err="1" smtClean="0"/>
              <a:t>Sandvik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918450" y="2145954"/>
            <a:ext cx="1219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 </a:t>
            </a:r>
            <a:r>
              <a:rPr lang="en-US" sz="1200" dirty="0" smtClean="0"/>
              <a:t> paths, feeds </a:t>
            </a:r>
            <a:r>
              <a:rPr lang="en-US" sz="1200" dirty="0" smtClean="0"/>
              <a:t>and speed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18450" y="3270285"/>
            <a:ext cx="91439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New STEP-NC model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918451" y="4489485"/>
            <a:ext cx="9143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Machine Moldy</a:t>
            </a:r>
          </a:p>
        </p:txBody>
      </p:sp>
    </p:spTree>
    <p:extLst>
      <p:ext uri="{BB962C8B-B14F-4D97-AF65-F5344CB8AC3E}">
        <p14:creationId xmlns:p14="http://schemas.microsoft.com/office/powerpoint/2010/main" val="7762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3587521" cy="332399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 machining </a:t>
            </a:r>
            <a:r>
              <a:rPr lang="en-US" dirty="0" smtClean="0"/>
              <a:t>tool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222375"/>
            <a:ext cx="7747000" cy="3635067"/>
          </a:xfrm>
        </p:spPr>
        <p:txBody>
          <a:bodyPr/>
          <a:lstStyle/>
          <a:p>
            <a:r>
              <a:rPr lang="en-US" dirty="0" smtClean="0"/>
              <a:t>New feature of the STEP-NC DLL</a:t>
            </a:r>
          </a:p>
          <a:p>
            <a:pPr lvl="1"/>
            <a:r>
              <a:rPr lang="en-US" dirty="0">
                <a:hlinkClick r:id="rId2"/>
              </a:rPr>
              <a:t>http://www.steptools.com/support/stepnc_docs/stepncdll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API to read current X, Y and Z out of control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Function </a:t>
            </a:r>
            <a:r>
              <a:rPr lang="en-US" dirty="0" err="1"/>
              <a:t>IsConnected</a:t>
            </a:r>
            <a:r>
              <a:rPr lang="en-US" dirty="0"/>
              <a:t>() As </a:t>
            </a:r>
            <a:r>
              <a:rPr lang="en-US" dirty="0" smtClean="0"/>
              <a:t>Boolean</a:t>
            </a:r>
            <a:endParaRPr lang="en-US" dirty="0"/>
          </a:p>
          <a:p>
            <a:pPr lvl="1"/>
            <a:r>
              <a:rPr lang="en-US" dirty="0" smtClean="0"/>
              <a:t>Public </a:t>
            </a:r>
            <a:r>
              <a:rPr lang="en-US" dirty="0"/>
              <a:t>Function </a:t>
            </a:r>
            <a:r>
              <a:rPr lang="en-US" dirty="0" err="1"/>
              <a:t>GetActualProgramX</a:t>
            </a:r>
            <a:r>
              <a:rPr lang="en-US" dirty="0"/>
              <a:t>() As Double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Function </a:t>
            </a:r>
            <a:r>
              <a:rPr lang="en-US" dirty="0" err="1"/>
              <a:t>GetActualProgramY</a:t>
            </a:r>
            <a:r>
              <a:rPr lang="en-US" dirty="0"/>
              <a:t>() As Double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Function </a:t>
            </a:r>
            <a:r>
              <a:rPr lang="en-US" dirty="0" err="1"/>
              <a:t>GetActualProgramZ</a:t>
            </a:r>
            <a:r>
              <a:rPr lang="en-US" dirty="0"/>
              <a:t>() As </a:t>
            </a:r>
            <a:r>
              <a:rPr lang="en-US" dirty="0" smtClean="0"/>
              <a:t>Double</a:t>
            </a:r>
          </a:p>
          <a:p>
            <a:r>
              <a:rPr lang="en-US" dirty="0" smtClean="0"/>
              <a:t>API to feed codes into the control</a:t>
            </a:r>
          </a:p>
          <a:p>
            <a:pPr lvl="1"/>
            <a:r>
              <a:rPr lang="en-US" dirty="0"/>
              <a:t>Public Sub </a:t>
            </a:r>
            <a:r>
              <a:rPr lang="en-US" dirty="0" err="1"/>
              <a:t>SetCurrentProgram</a:t>
            </a:r>
            <a:r>
              <a:rPr lang="en-US" dirty="0"/>
              <a:t>(path As String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1367362" cy="332399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908050"/>
            <a:ext cx="7747000" cy="55186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Week 0 – Kickoff</a:t>
            </a:r>
          </a:p>
          <a:p>
            <a:pPr lvl="1"/>
            <a:r>
              <a:rPr lang="en-US" dirty="0" smtClean="0"/>
              <a:t>CAM: CAM to CAM team participants</a:t>
            </a:r>
          </a:p>
          <a:p>
            <a:pPr lvl="1"/>
            <a:r>
              <a:rPr lang="en-US" dirty="0"/>
              <a:t>CNC: </a:t>
            </a:r>
            <a:r>
              <a:rPr lang="en-US" dirty="0" smtClean="0"/>
              <a:t>Machining </a:t>
            </a:r>
            <a:r>
              <a:rPr lang="en-US" dirty="0"/>
              <a:t>team </a:t>
            </a:r>
            <a:r>
              <a:rPr lang="en-US" dirty="0" smtClean="0"/>
              <a:t>participants</a:t>
            </a:r>
          </a:p>
          <a:p>
            <a:r>
              <a:rPr lang="en-US" dirty="0" smtClean="0"/>
              <a:t>Week 2 – Review technical </a:t>
            </a:r>
            <a:r>
              <a:rPr lang="en-US" dirty="0"/>
              <a:t>d</a:t>
            </a:r>
            <a:r>
              <a:rPr lang="en-US" dirty="0" smtClean="0"/>
              <a:t>ata packages</a:t>
            </a:r>
          </a:p>
          <a:p>
            <a:pPr lvl="1"/>
            <a:r>
              <a:rPr lang="en-US" dirty="0"/>
              <a:t>CAM: D</a:t>
            </a:r>
            <a:r>
              <a:rPr lang="en-US" dirty="0" smtClean="0"/>
              <a:t>ata for three IMTS processes</a:t>
            </a:r>
            <a:endParaRPr lang="en-US" dirty="0"/>
          </a:p>
          <a:p>
            <a:pPr lvl="1"/>
            <a:r>
              <a:rPr lang="en-US" dirty="0" smtClean="0"/>
              <a:t>CNC: </a:t>
            </a:r>
            <a:r>
              <a:rPr lang="en-US" dirty="0" smtClean="0"/>
              <a:t>Ex</a:t>
            </a:r>
            <a:r>
              <a:rPr lang="en-US" dirty="0" smtClean="0"/>
              <a:t>ample toolkit programs</a:t>
            </a:r>
            <a:endParaRPr lang="en-US" dirty="0" smtClean="0"/>
          </a:p>
          <a:p>
            <a:r>
              <a:rPr lang="en-US" dirty="0" smtClean="0"/>
              <a:t>Week 4 – Initial testing</a:t>
            </a:r>
          </a:p>
          <a:p>
            <a:pPr lvl="1"/>
            <a:r>
              <a:rPr lang="en-US" dirty="0" smtClean="0"/>
              <a:t>CAM: </a:t>
            </a:r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/>
              <a:t>S</a:t>
            </a:r>
            <a:r>
              <a:rPr lang="en-US" dirty="0" smtClean="0"/>
              <a:t>TEP geometry</a:t>
            </a:r>
          </a:p>
          <a:p>
            <a:pPr lvl="1"/>
            <a:r>
              <a:rPr lang="en-US" dirty="0" smtClean="0"/>
              <a:t>CNC: Air mill first </a:t>
            </a:r>
            <a:r>
              <a:rPr lang="en-US" dirty="0" smtClean="0"/>
              <a:t>IMTS process</a:t>
            </a:r>
            <a:endParaRPr lang="en-US" dirty="0" smtClean="0"/>
          </a:p>
          <a:p>
            <a:r>
              <a:rPr lang="en-US" dirty="0" smtClean="0"/>
              <a:t>Week 6 – Round 1 testing</a:t>
            </a:r>
          </a:p>
          <a:p>
            <a:pPr lvl="1"/>
            <a:r>
              <a:rPr lang="en-US" dirty="0" smtClean="0"/>
              <a:t>CAM:  Read tool geometry</a:t>
            </a:r>
          </a:p>
          <a:p>
            <a:pPr lvl="1"/>
            <a:r>
              <a:rPr lang="en-US" dirty="0" smtClean="0"/>
              <a:t>CNC:  Air mill three </a:t>
            </a:r>
            <a:r>
              <a:rPr lang="en-US" dirty="0" smtClean="0"/>
              <a:t>IMTS processes</a:t>
            </a:r>
            <a:endParaRPr lang="en-US" dirty="0" smtClean="0"/>
          </a:p>
          <a:p>
            <a:r>
              <a:rPr lang="en-US" dirty="0" smtClean="0"/>
              <a:t>Week 8 – Round 2 testing</a:t>
            </a:r>
          </a:p>
          <a:p>
            <a:pPr lvl="1"/>
            <a:r>
              <a:rPr lang="en-US" dirty="0" smtClean="0"/>
              <a:t>CAM: Generate new tool paths in CAM</a:t>
            </a:r>
          </a:p>
          <a:p>
            <a:pPr lvl="1"/>
            <a:r>
              <a:rPr lang="en-US" dirty="0" smtClean="0"/>
              <a:t>CNC: Wax </a:t>
            </a:r>
            <a:r>
              <a:rPr lang="en-US" dirty="0" smtClean="0"/>
              <a:t>mill </a:t>
            </a:r>
            <a:r>
              <a:rPr lang="en-US" dirty="0" smtClean="0"/>
              <a:t>IMTS</a:t>
            </a:r>
            <a:r>
              <a:rPr lang="en-US" dirty="0" smtClean="0"/>
              <a:t> process</a:t>
            </a:r>
            <a:endParaRPr lang="en-US" dirty="0" smtClean="0"/>
          </a:p>
          <a:p>
            <a:r>
              <a:rPr lang="en-US" dirty="0" smtClean="0"/>
              <a:t>Week 10 – Round 3 testing</a:t>
            </a:r>
          </a:p>
          <a:p>
            <a:pPr lvl="1"/>
            <a:r>
              <a:rPr lang="en-US" dirty="0" smtClean="0"/>
              <a:t>CAM: Write </a:t>
            </a:r>
            <a:r>
              <a:rPr lang="en-US" dirty="0" smtClean="0"/>
              <a:t>new tool paths</a:t>
            </a:r>
            <a:endParaRPr lang="en-US" dirty="0" smtClean="0"/>
          </a:p>
          <a:p>
            <a:pPr lvl="1"/>
            <a:r>
              <a:rPr lang="en-US" dirty="0" smtClean="0"/>
              <a:t>CNC: Air/Wax mill </a:t>
            </a:r>
            <a:r>
              <a:rPr lang="en-US" dirty="0" smtClean="0"/>
              <a:t>process as modified in CAM</a:t>
            </a:r>
            <a:endParaRPr lang="en-US" dirty="0" smtClean="0"/>
          </a:p>
          <a:p>
            <a:r>
              <a:rPr lang="en-US" dirty="0" smtClean="0"/>
              <a:t>Week 12 – Round 4 testing</a:t>
            </a:r>
          </a:p>
          <a:p>
            <a:pPr lvl="1"/>
            <a:r>
              <a:rPr lang="en-US" b="0" i="1" dirty="0" smtClean="0"/>
              <a:t>CAM: Read data for modified process into CAM</a:t>
            </a:r>
          </a:p>
          <a:p>
            <a:pPr lvl="1"/>
            <a:r>
              <a:rPr lang="en-US" b="0" i="1" dirty="0" smtClean="0"/>
              <a:t>CNC: Machine using new CAM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6930" y="1060485"/>
            <a:ext cx="1133644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Baseline</a:t>
            </a:r>
          </a:p>
          <a:p>
            <a:pPr algn="ctr"/>
            <a:r>
              <a:rPr lang="en-US" sz="1800" dirty="0" smtClean="0"/>
              <a:t>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3185" y="2145954"/>
            <a:ext cx="1210588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Preferred</a:t>
            </a:r>
          </a:p>
          <a:p>
            <a:pPr algn="ctr"/>
            <a:r>
              <a:rPr lang="en-US" sz="1800" dirty="0" smtClean="0"/>
              <a:t>CAM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3050" y="3270285"/>
            <a:ext cx="1300356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Optimized</a:t>
            </a:r>
          </a:p>
          <a:p>
            <a:pPr algn="ctr"/>
            <a:r>
              <a:rPr lang="en-US" sz="1800" dirty="0" smtClean="0"/>
              <a:t>Process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4967" y="4486209"/>
            <a:ext cx="1107996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Adapted</a:t>
            </a:r>
          </a:p>
          <a:p>
            <a:pPr algn="ctr"/>
            <a:r>
              <a:rPr lang="en-US" sz="1800" dirty="0" smtClean="0"/>
              <a:t>CNC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 bwMode="auto">
          <a:xfrm flipH="1">
            <a:off x="7278479" y="1651416"/>
            <a:ext cx="5273" cy="49453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 bwMode="auto">
          <a:xfrm flipH="1">
            <a:off x="7273228" y="2736885"/>
            <a:ext cx="5251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 bwMode="auto">
          <a:xfrm flipH="1">
            <a:off x="7268965" y="3861216"/>
            <a:ext cx="4263" cy="624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923406" y="1060450"/>
            <a:ext cx="91439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Boeing, </a:t>
            </a:r>
            <a:r>
              <a:rPr lang="en-US" sz="1200" dirty="0" err="1" smtClean="0"/>
              <a:t>Iscar</a:t>
            </a:r>
            <a:r>
              <a:rPr lang="en-US" sz="1200" dirty="0" smtClean="0"/>
              <a:t> and </a:t>
            </a:r>
            <a:r>
              <a:rPr lang="en-US" sz="1200" dirty="0" err="1" smtClean="0"/>
              <a:t>Sandvik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918450" y="2145954"/>
            <a:ext cx="121285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 </a:t>
            </a:r>
            <a:r>
              <a:rPr lang="en-US" sz="1200" dirty="0" smtClean="0"/>
              <a:t> paths, feeds </a:t>
            </a:r>
            <a:r>
              <a:rPr lang="en-US" sz="1200" dirty="0" smtClean="0"/>
              <a:t>and speed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918450" y="3270285"/>
            <a:ext cx="91439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New STEP-NC model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918451" y="4489485"/>
            <a:ext cx="9143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Machine Moldy</a:t>
            </a:r>
          </a:p>
        </p:txBody>
      </p:sp>
    </p:spTree>
    <p:extLst>
      <p:ext uri="{BB962C8B-B14F-4D97-AF65-F5344CB8AC3E}">
        <p14:creationId xmlns:p14="http://schemas.microsoft.com/office/powerpoint/2010/main" val="27026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yles_v3">
  <a:themeElements>
    <a:clrScheme name="">
      <a:dk1>
        <a:srgbClr val="000000"/>
      </a:dk1>
      <a:lt1>
        <a:srgbClr val="FFFFFF"/>
      </a:lt1>
      <a:dk2>
        <a:srgbClr val="000000"/>
      </a:dk2>
      <a:lt2>
        <a:srgbClr val="676767"/>
      </a:lt2>
      <a:accent1>
        <a:srgbClr val="EF9100"/>
      </a:accent1>
      <a:accent2>
        <a:srgbClr val="CF0E30"/>
      </a:accent2>
      <a:accent3>
        <a:srgbClr val="FFFFFF"/>
      </a:accent3>
      <a:accent4>
        <a:srgbClr val="000000"/>
      </a:accent4>
      <a:accent5>
        <a:srgbClr val="F6C7AA"/>
      </a:accent5>
      <a:accent6>
        <a:srgbClr val="BB0C2A"/>
      </a:accent6>
      <a:hlink>
        <a:srgbClr val="009688"/>
      </a:hlink>
      <a:folHlink>
        <a:srgbClr val="00279F"/>
      </a:folHlink>
    </a:clrScheme>
    <a:fontScheme name="styles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yles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yles_v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styles_v3</Template>
  <TotalTime>17796</TotalTime>
  <Pages>3</Pages>
  <Words>364</Words>
  <Application>Microsoft Office PowerPoint</Application>
  <PresentationFormat>Custom</PresentationFormat>
  <Paragraphs>92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styles_v3</vt:lpstr>
      <vt:lpstr>Cycle 5</vt:lpstr>
      <vt:lpstr>Objectives</vt:lpstr>
      <vt:lpstr>CAM to CAM Data Exchange</vt:lpstr>
      <vt:lpstr>Direct machining tool kit</vt:lpstr>
      <vt:lpstr>Schedule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Kickoff Meeting</dc:title>
  <dc:subject>National Simulation Service</dc:subject>
  <dc:creator>Dave Loffredo</dc:creator>
  <cp:lastModifiedBy>Martin Hardwick</cp:lastModifiedBy>
  <cp:revision>1102</cp:revision>
  <cp:lastPrinted>2012-12-10T16:31:24Z</cp:lastPrinted>
  <dcterms:created xsi:type="dcterms:W3CDTF">2008-01-10T17:13:02Z</dcterms:created>
  <dcterms:modified xsi:type="dcterms:W3CDTF">2014-09-21T18:27:35Z</dcterms:modified>
</cp:coreProperties>
</file>